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30"/>
  </p:notesMasterIdLst>
  <p:handoutMasterIdLst>
    <p:handoutMasterId r:id="rId31"/>
  </p:handoutMasterIdLst>
  <p:sldIdLst>
    <p:sldId id="262" r:id="rId2"/>
    <p:sldId id="258" r:id="rId3"/>
    <p:sldId id="256" r:id="rId4"/>
    <p:sldId id="257" r:id="rId5"/>
    <p:sldId id="259" r:id="rId6"/>
    <p:sldId id="263" r:id="rId7"/>
    <p:sldId id="264" r:id="rId8"/>
    <p:sldId id="265" r:id="rId9"/>
    <p:sldId id="266" r:id="rId10"/>
    <p:sldId id="267" r:id="rId11"/>
    <p:sldId id="268" r:id="rId12"/>
    <p:sldId id="269" r:id="rId13"/>
    <p:sldId id="270" r:id="rId14"/>
    <p:sldId id="272" r:id="rId15"/>
    <p:sldId id="273" r:id="rId16"/>
    <p:sldId id="274" r:id="rId17"/>
    <p:sldId id="275" r:id="rId18"/>
    <p:sldId id="276" r:id="rId19"/>
    <p:sldId id="283" r:id="rId20"/>
    <p:sldId id="285" r:id="rId21"/>
    <p:sldId id="277" r:id="rId22"/>
    <p:sldId id="278" r:id="rId23"/>
    <p:sldId id="279" r:id="rId24"/>
    <p:sldId id="280" r:id="rId25"/>
    <p:sldId id="271" r:id="rId26"/>
    <p:sldId id="281" r:id="rId27"/>
    <p:sldId id="282" r:id="rId28"/>
    <p:sldId id="284" r:id="rId29"/>
  </p:sldIdLst>
  <p:sldSz cx="9144000" cy="6858000" type="screen4x3"/>
  <p:notesSz cx="6858000" cy="9144000"/>
  <p:defaultTextStyle>
    <a:defPPr>
      <a:defRPr lang="pt-BR"/>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FF00"/>
    <a:srgbClr val="0066FF"/>
    <a:srgbClr val="FF3300"/>
    <a:srgbClr val="FF9900"/>
    <a:srgbClr val="660033"/>
    <a:srgbClr val="990033"/>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8" d="100"/>
          <a:sy n="78" d="100"/>
        </p:scale>
        <p:origin x="-30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07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t-BR"/>
          </a:p>
        </p:txBody>
      </p:sp>
      <p:sp>
        <p:nvSpPr>
          <p:cNvPr id="348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pt-BR"/>
          </a:p>
        </p:txBody>
      </p:sp>
      <p:sp>
        <p:nvSpPr>
          <p:cNvPr id="348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t-BR"/>
          </a:p>
        </p:txBody>
      </p:sp>
      <p:sp>
        <p:nvSpPr>
          <p:cNvPr id="348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47789B4-31A0-4482-B288-F2BF0124A94A}" type="slidenum">
              <a:rPr lang="pt-BR"/>
              <a:pPr/>
              <a:t>‹nº›</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t-BR"/>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pt-BR"/>
          </a:p>
        </p:txBody>
      </p:sp>
      <p:sp>
        <p:nvSpPr>
          <p:cNvPr id="337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t-BR"/>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9C0FB0C-2520-4188-87C7-EED1217AAF51}" type="slidenum">
              <a:rPr lang="pt-BR"/>
              <a:pPr/>
              <a:t>‹nº›</a:t>
            </a:fld>
            <a:endParaRPr lang="pt-B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06A62A-B789-42CB-9830-6C1FB44BB2E5}" type="slidenum">
              <a:rPr lang="pt-BR"/>
              <a:pPr/>
              <a:t>1</a:t>
            </a:fld>
            <a:endParaRPr lang="pt-BR"/>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2C923D-58AC-4F02-9257-71D3178EF739}" type="slidenum">
              <a:rPr lang="pt-BR"/>
              <a:pPr/>
              <a:t>10</a:t>
            </a:fld>
            <a:endParaRPr lang="pt-BR"/>
          </a:p>
        </p:txBody>
      </p:sp>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60C919-8F00-4936-81A9-D44677823853}" type="slidenum">
              <a:rPr lang="pt-BR"/>
              <a:pPr/>
              <a:t>11</a:t>
            </a:fld>
            <a:endParaRPr lang="pt-BR"/>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C728CF-7F45-4B66-8980-07AC783C1173}" type="slidenum">
              <a:rPr lang="pt-BR"/>
              <a:pPr/>
              <a:t>12</a:t>
            </a:fld>
            <a:endParaRPr lang="pt-BR"/>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2274E0-24C1-49D3-867B-B6094456EC5C}" type="slidenum">
              <a:rPr lang="pt-BR"/>
              <a:pPr/>
              <a:t>13</a:t>
            </a:fld>
            <a:endParaRPr lang="pt-BR"/>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830780-8F3D-4997-9A66-E3369A0554C7}" type="slidenum">
              <a:rPr lang="pt-BR"/>
              <a:pPr/>
              <a:t>14</a:t>
            </a:fld>
            <a:endParaRPr lang="pt-BR"/>
          </a:p>
        </p:txBody>
      </p:sp>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31D400-2F71-430E-A989-3E7E3AE62065}" type="slidenum">
              <a:rPr lang="pt-BR"/>
              <a:pPr/>
              <a:t>15</a:t>
            </a:fld>
            <a:endParaRPr lang="pt-BR"/>
          </a:p>
        </p:txBody>
      </p:sp>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4F1E1B-4FDB-4B83-B460-D5EC576E2D18}" type="slidenum">
              <a:rPr lang="pt-BR"/>
              <a:pPr/>
              <a:t>16</a:t>
            </a:fld>
            <a:endParaRPr lang="pt-BR"/>
          </a:p>
        </p:txBody>
      </p:sp>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CA513C-7AF5-4CFF-8A74-AB1B90B752AD}" type="slidenum">
              <a:rPr lang="pt-BR"/>
              <a:pPr/>
              <a:t>17</a:t>
            </a:fld>
            <a:endParaRPr lang="pt-BR"/>
          </a:p>
        </p:txBody>
      </p:sp>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1A5F2-C545-42BB-8C11-D15C9C94552C}" type="slidenum">
              <a:rPr lang="pt-BR"/>
              <a:pPr/>
              <a:t>18</a:t>
            </a:fld>
            <a:endParaRPr lang="pt-BR"/>
          </a:p>
        </p:txBody>
      </p:sp>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4671BD-ED61-46BE-BB1A-66C283327908}" type="slidenum">
              <a:rPr lang="pt-BR"/>
              <a:pPr/>
              <a:t>19</a:t>
            </a:fld>
            <a:endParaRPr lang="pt-BR"/>
          </a:p>
        </p:txBody>
      </p:sp>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17886C-2D57-465B-9704-6FA1ABF15A9A}" type="slidenum">
              <a:rPr lang="pt-BR"/>
              <a:pPr/>
              <a:t>2</a:t>
            </a:fld>
            <a:endParaRPr lang="pt-BR"/>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7491EB-9ADC-454C-A965-1E39448D2B18}" type="slidenum">
              <a:rPr lang="pt-BR"/>
              <a:pPr/>
              <a:t>20</a:t>
            </a:fld>
            <a:endParaRPr lang="pt-BR"/>
          </a:p>
        </p:txBody>
      </p:sp>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903B4-05CE-44CA-BD31-2A480C26BB65}" type="slidenum">
              <a:rPr lang="pt-BR"/>
              <a:pPr/>
              <a:t>21</a:t>
            </a:fld>
            <a:endParaRPr lang="pt-BR"/>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89E4E6-8362-492E-A2A4-E1D1E9340BF6}" type="slidenum">
              <a:rPr lang="pt-BR"/>
              <a:pPr/>
              <a:t>22</a:t>
            </a:fld>
            <a:endParaRPr lang="pt-BR"/>
          </a:p>
        </p:txBody>
      </p:sp>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10D99D-7D65-413D-96C1-8DC5E6A05C29}" type="slidenum">
              <a:rPr lang="pt-BR"/>
              <a:pPr/>
              <a:t>23</a:t>
            </a:fld>
            <a:endParaRPr lang="pt-BR"/>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11960-FE60-4871-9D4E-E629571FC6CD}" type="slidenum">
              <a:rPr lang="pt-BR"/>
              <a:pPr/>
              <a:t>24</a:t>
            </a:fld>
            <a:endParaRPr lang="pt-BR"/>
          </a:p>
        </p:txBody>
      </p:sp>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D99116-9CAD-4518-B7CC-DCBDB4EE7883}" type="slidenum">
              <a:rPr lang="pt-BR"/>
              <a:pPr/>
              <a:t>25</a:t>
            </a:fld>
            <a:endParaRPr lang="pt-BR"/>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CC6C4B-3B60-441C-A426-453E635C271A}" type="slidenum">
              <a:rPr lang="pt-BR"/>
              <a:pPr/>
              <a:t>26</a:t>
            </a:fld>
            <a:endParaRPr lang="pt-BR"/>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A235FC-2686-4AD6-B8D2-F0AC143A0C7E}" type="slidenum">
              <a:rPr lang="pt-BR"/>
              <a:pPr/>
              <a:t>27</a:t>
            </a:fld>
            <a:endParaRPr lang="pt-BR"/>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648E69-9606-4A1D-A6EC-957552AD7B58}" type="slidenum">
              <a:rPr lang="pt-BR"/>
              <a:pPr/>
              <a:t>28</a:t>
            </a:fld>
            <a:endParaRPr lang="pt-BR"/>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50DBA7-0D5C-44F7-828F-642B1BA57C3A}" type="slidenum">
              <a:rPr lang="pt-BR"/>
              <a:pPr/>
              <a:t>3</a:t>
            </a:fld>
            <a:endParaRPr lang="pt-BR"/>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1170C0-C926-4AF5-A799-D7C6F6F39A62}" type="slidenum">
              <a:rPr lang="pt-BR"/>
              <a:pPr/>
              <a:t>4</a:t>
            </a:fld>
            <a:endParaRPr lang="pt-BR"/>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6068CB-F46B-4604-AF2D-790B3BDBB129}" type="slidenum">
              <a:rPr lang="pt-BR"/>
              <a:pPr/>
              <a:t>5</a:t>
            </a:fld>
            <a:endParaRPr lang="pt-BR"/>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9EC39F-A261-4BB1-BC69-E419D33DEFC8}" type="slidenum">
              <a:rPr lang="pt-BR"/>
              <a:pPr/>
              <a:t>6</a:t>
            </a:fld>
            <a:endParaRPr lang="pt-BR"/>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B0768A-DC6B-41B6-8C8A-8CD0B6066530}" type="slidenum">
              <a:rPr lang="pt-BR"/>
              <a:pPr/>
              <a:t>7</a:t>
            </a:fld>
            <a:endParaRPr lang="pt-BR"/>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9E60D-9732-4689-ADB7-A14CEC145C68}" type="slidenum">
              <a:rPr lang="pt-BR"/>
              <a:pPr/>
              <a:t>8</a:t>
            </a:fld>
            <a:endParaRPr lang="pt-BR"/>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01FD8A-308B-4F96-B524-7A3A3158D558}" type="slidenum">
              <a:rPr lang="pt-BR"/>
              <a:pPr/>
              <a:t>9</a:t>
            </a:fld>
            <a:endParaRPr lang="pt-BR"/>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54537C2F-C740-41B9-AAE4-EBC6936009C9}" type="slidenum">
              <a:rPr lang="pt-B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D45E61B1-2F73-4791-B463-B826825D1F7C}" type="slidenum">
              <a:rPr lang="pt-B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15100" y="609600"/>
            <a:ext cx="1943100" cy="5486400"/>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685800" y="609600"/>
            <a:ext cx="5676900" cy="5486400"/>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D620F928-C6A9-42A9-B357-D7C1FBEABF3F}" type="slidenum">
              <a:rPr lang="pt-B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6C0FEE23-8915-474C-ADAA-B4CF496FEAA9}" type="slidenum">
              <a:rPr lang="pt-B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7D9CE37B-E388-424D-80C1-ACB048CA1D81}" type="slidenum">
              <a:rPr lang="pt-B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AE4F5498-9731-46E5-9B99-86C7F8A49120}" type="slidenum">
              <a:rPr lang="pt-B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lvl1pPr>
              <a:defRPr/>
            </a:lvl1pPr>
          </a:lstStyle>
          <a:p>
            <a:endParaRPr lang="pt-BR"/>
          </a:p>
        </p:txBody>
      </p:sp>
      <p:sp>
        <p:nvSpPr>
          <p:cNvPr id="8" name="Espaço Reservado para Rodapé 7"/>
          <p:cNvSpPr>
            <a:spLocks noGrp="1"/>
          </p:cNvSpPr>
          <p:nvPr>
            <p:ph type="ftr" sz="quarter" idx="11"/>
          </p:nvPr>
        </p:nvSpPr>
        <p:spPr/>
        <p:txBody>
          <a:bodyPr/>
          <a:lstStyle>
            <a:lvl1pPr>
              <a:defRPr/>
            </a:lvl1pPr>
          </a:lstStyle>
          <a:p>
            <a:endParaRPr lang="pt-BR"/>
          </a:p>
        </p:txBody>
      </p:sp>
      <p:sp>
        <p:nvSpPr>
          <p:cNvPr id="9" name="Espaço Reservado para Número de Slide 8"/>
          <p:cNvSpPr>
            <a:spLocks noGrp="1"/>
          </p:cNvSpPr>
          <p:nvPr>
            <p:ph type="sldNum" sz="quarter" idx="12"/>
          </p:nvPr>
        </p:nvSpPr>
        <p:spPr/>
        <p:txBody>
          <a:bodyPr/>
          <a:lstStyle>
            <a:lvl1pPr>
              <a:defRPr/>
            </a:lvl1pPr>
          </a:lstStyle>
          <a:p>
            <a:fld id="{01A1B9DA-8C9A-4487-A9F3-D501C0ACA394}" type="slidenum">
              <a:rPr lang="pt-B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lvl1pPr>
              <a:defRPr/>
            </a:lvl1pPr>
          </a:lstStyle>
          <a:p>
            <a:endParaRPr lang="pt-BR"/>
          </a:p>
        </p:txBody>
      </p:sp>
      <p:sp>
        <p:nvSpPr>
          <p:cNvPr id="4" name="Espaço Reservado para Rodapé 3"/>
          <p:cNvSpPr>
            <a:spLocks noGrp="1"/>
          </p:cNvSpPr>
          <p:nvPr>
            <p:ph type="ftr" sz="quarter" idx="11"/>
          </p:nvPr>
        </p:nvSpPr>
        <p:spPr/>
        <p:txBody>
          <a:bodyPr/>
          <a:lstStyle>
            <a:lvl1pPr>
              <a:defRPr/>
            </a:lvl1pPr>
          </a:lstStyle>
          <a:p>
            <a:endParaRPr lang="pt-BR"/>
          </a:p>
        </p:txBody>
      </p:sp>
      <p:sp>
        <p:nvSpPr>
          <p:cNvPr id="5" name="Espaço Reservado para Número de Slide 4"/>
          <p:cNvSpPr>
            <a:spLocks noGrp="1"/>
          </p:cNvSpPr>
          <p:nvPr>
            <p:ph type="sldNum" sz="quarter" idx="12"/>
          </p:nvPr>
        </p:nvSpPr>
        <p:spPr/>
        <p:txBody>
          <a:bodyPr/>
          <a:lstStyle>
            <a:lvl1pPr>
              <a:defRPr/>
            </a:lvl1pPr>
          </a:lstStyle>
          <a:p>
            <a:fld id="{157DA490-56C8-4835-BD26-4C2ADF579A90}" type="slidenum">
              <a:rPr lang="pt-B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lvl1pPr>
              <a:defRPr/>
            </a:lvl1pPr>
          </a:lstStyle>
          <a:p>
            <a:endParaRPr lang="pt-BR"/>
          </a:p>
        </p:txBody>
      </p:sp>
      <p:sp>
        <p:nvSpPr>
          <p:cNvPr id="3" name="Espaço Reservado para Rodapé 2"/>
          <p:cNvSpPr>
            <a:spLocks noGrp="1"/>
          </p:cNvSpPr>
          <p:nvPr>
            <p:ph type="ftr" sz="quarter" idx="11"/>
          </p:nvPr>
        </p:nvSpPr>
        <p:spPr/>
        <p:txBody>
          <a:bodyPr/>
          <a:lstStyle>
            <a:lvl1pPr>
              <a:defRPr/>
            </a:lvl1pPr>
          </a:lstStyle>
          <a:p>
            <a:endParaRPr lang="pt-BR"/>
          </a:p>
        </p:txBody>
      </p:sp>
      <p:sp>
        <p:nvSpPr>
          <p:cNvPr id="4" name="Espaço Reservado para Número de Slide 3"/>
          <p:cNvSpPr>
            <a:spLocks noGrp="1"/>
          </p:cNvSpPr>
          <p:nvPr>
            <p:ph type="sldNum" sz="quarter" idx="12"/>
          </p:nvPr>
        </p:nvSpPr>
        <p:spPr/>
        <p:txBody>
          <a:bodyPr/>
          <a:lstStyle>
            <a:lvl1pPr>
              <a:defRPr/>
            </a:lvl1pPr>
          </a:lstStyle>
          <a:p>
            <a:fld id="{E84B3C20-59D3-4763-B712-0A65ECD42228}" type="slidenum">
              <a:rPr lang="pt-B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ADF4FFA1-22A2-49BD-BD59-76AA21476AEB}" type="slidenum">
              <a:rPr lang="pt-B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033A1AF0-F5CC-4BD4-AFA9-7F7D0D407CFD}" type="slidenum">
              <a:rPr lang="pt-B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pt-B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pt-B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3D3D23A-A48F-4CD9-ACD0-B3A41985932E}" type="slidenum">
              <a:rPr lang="pt-BR"/>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133600"/>
            <a:ext cx="7772400" cy="1143000"/>
          </a:xfrm>
        </p:spPr>
        <p:txBody>
          <a:bodyPr/>
          <a:lstStyle/>
          <a:p>
            <a:r>
              <a:rPr lang="pt-BR">
                <a:solidFill>
                  <a:schemeClr val="bg1"/>
                </a:solidFill>
                <a:effectLst>
                  <a:outerShdw blurRad="38100" dist="38100" dir="2700000" algn="tl">
                    <a:srgbClr val="000000"/>
                  </a:outerShdw>
                </a:effectLst>
              </a:rPr>
              <a:t>Nomenclatura de hidrocarbonetos ramificados</a:t>
            </a:r>
          </a:p>
        </p:txBody>
      </p:sp>
      <p:sp>
        <p:nvSpPr>
          <p:cNvPr id="8195" name="Text Box 3"/>
          <p:cNvSpPr txBox="1">
            <a:spLocks noChangeArrowheads="1"/>
          </p:cNvSpPr>
          <p:nvPr/>
        </p:nvSpPr>
        <p:spPr bwMode="auto">
          <a:xfrm>
            <a:off x="685800" y="4724400"/>
            <a:ext cx="7467600" cy="457200"/>
          </a:xfrm>
          <a:prstGeom prst="rect">
            <a:avLst/>
          </a:prstGeom>
          <a:noFill/>
          <a:ln w="9525">
            <a:noFill/>
            <a:miter lim="800000"/>
            <a:headEnd/>
            <a:tailEnd/>
          </a:ln>
          <a:effectLst/>
        </p:spPr>
        <p:txBody>
          <a:bodyPr>
            <a:spAutoFit/>
          </a:bodyPr>
          <a:lstStyle/>
          <a:p>
            <a:pPr algn="ctr">
              <a:spcBef>
                <a:spcPct val="50000"/>
              </a:spcBef>
            </a:pPr>
            <a:r>
              <a:rPr lang="en-US" b="1">
                <a:solidFill>
                  <a:srgbClr val="000066"/>
                </a:solidFill>
              </a:rPr>
              <a:t>Tópico 4</a:t>
            </a:r>
            <a:r>
              <a:rPr lang="pt-BR" b="1">
                <a:solidFill>
                  <a:srgbClr val="000066"/>
                </a:solidFill>
              </a:rPr>
              <a:t> – Página 28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533400" y="1295400"/>
            <a:ext cx="7543800" cy="2465388"/>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Se a cadeia for saturada (contenha somente ligações simples), inicie pela extremidade mais próxima da ramificação. Se houver mais que uma ramificação, inicie pela extremidade que permita dar as ramificações os menores números possíveis.</a:t>
            </a:r>
          </a:p>
          <a:p>
            <a:pPr>
              <a:spcBef>
                <a:spcPct val="50000"/>
              </a:spcBef>
            </a:pPr>
            <a:r>
              <a:rPr lang="pt-BR" b="1">
                <a:solidFill>
                  <a:schemeClr val="bg1"/>
                </a:solidFill>
              </a:rPr>
              <a:t>Ex:  </a:t>
            </a:r>
          </a:p>
        </p:txBody>
      </p:sp>
      <p:sp>
        <p:nvSpPr>
          <p:cNvPr id="14340" name="Text Box 4"/>
          <p:cNvSpPr txBox="1">
            <a:spLocks noChangeArrowheads="1"/>
          </p:cNvSpPr>
          <p:nvPr/>
        </p:nvSpPr>
        <p:spPr bwMode="auto">
          <a:xfrm>
            <a:off x="685800" y="457200"/>
            <a:ext cx="74676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a) Cadeias saturadas : </a:t>
            </a:r>
          </a:p>
        </p:txBody>
      </p:sp>
      <p:grpSp>
        <p:nvGrpSpPr>
          <p:cNvPr id="14345" name="Group 9"/>
          <p:cNvGrpSpPr>
            <a:grpSpLocks/>
          </p:cNvGrpSpPr>
          <p:nvPr/>
        </p:nvGrpSpPr>
        <p:grpSpPr bwMode="auto">
          <a:xfrm>
            <a:off x="228600" y="3810000"/>
            <a:ext cx="8580438" cy="2346325"/>
            <a:chOff x="144" y="2400"/>
            <a:chExt cx="5405" cy="1478"/>
          </a:xfrm>
        </p:grpSpPr>
        <p:sp>
          <p:nvSpPr>
            <p:cNvPr id="14341" name="Rectangle 5"/>
            <p:cNvSpPr>
              <a:spLocks noChangeArrowheads="1"/>
            </p:cNvSpPr>
            <p:nvPr/>
          </p:nvSpPr>
          <p:spPr bwMode="auto">
            <a:xfrm>
              <a:off x="144" y="2400"/>
              <a:ext cx="5405" cy="1478"/>
            </a:xfrm>
            <a:prstGeom prst="rect">
              <a:avLst/>
            </a:prstGeom>
            <a:noFill/>
            <a:ln w="9525">
              <a:noFill/>
              <a:miter lim="800000"/>
              <a:headEnd/>
              <a:tailEnd/>
            </a:ln>
            <a:effectLst/>
          </p:spPr>
          <p:txBody>
            <a:bodyPr>
              <a:spAutoFit/>
            </a:bodyPr>
            <a:lstStyle/>
            <a:p>
              <a:pPr>
                <a:spcBef>
                  <a:spcPct val="50000"/>
                </a:spcBef>
              </a:pPr>
              <a:r>
                <a:rPr lang="pt-BR" b="1" baseline="-25000"/>
                <a:t>        </a:t>
              </a:r>
              <a:r>
                <a:rPr lang="pt-BR" b="1" baseline="-25000">
                  <a:solidFill>
                    <a:srgbClr val="660033"/>
                  </a:solidFill>
                </a:rPr>
                <a:t>1           2             3           4                5                 6     (correto, as ramificações estão nos C (2,3)</a:t>
              </a:r>
              <a:r>
                <a:rPr lang="pt-BR" b="1" baseline="-25000">
                  <a:solidFill>
                    <a:srgbClr val="CC0000"/>
                  </a:solidFill>
                </a:rPr>
                <a:t>   </a:t>
              </a:r>
            </a:p>
            <a:p>
              <a:pPr>
                <a:spcBef>
                  <a:spcPct val="50000"/>
                </a:spcBef>
              </a:pPr>
              <a:r>
                <a:rPr lang="pt-BR" b="1"/>
                <a:t>H</a:t>
              </a:r>
              <a:r>
                <a:rPr lang="pt-BR" b="1" baseline="-25000"/>
                <a:t>3</a:t>
              </a:r>
              <a:r>
                <a:rPr lang="pt-BR" b="1"/>
                <a:t>C—CH—CH—CH —CH</a:t>
              </a:r>
              <a:r>
                <a:rPr lang="pt-BR" b="1" baseline="-25000"/>
                <a:t>2 </a:t>
              </a:r>
              <a:r>
                <a:rPr lang="pt-BR" b="1"/>
                <a:t>—</a:t>
              </a:r>
              <a:r>
                <a:rPr lang="pt-BR" b="1" baseline="-25000"/>
                <a:t> </a:t>
              </a:r>
              <a:r>
                <a:rPr lang="pt-BR" b="1"/>
                <a:t>CH</a:t>
              </a:r>
              <a:r>
                <a:rPr lang="pt-BR" b="1" baseline="-25000"/>
                <a:t>3</a:t>
              </a:r>
            </a:p>
            <a:p>
              <a:pPr>
                <a:spcBef>
                  <a:spcPct val="50000"/>
                </a:spcBef>
              </a:pPr>
              <a:r>
                <a:rPr lang="pt-BR" b="1" baseline="30000"/>
                <a:t>      </a:t>
              </a:r>
              <a:r>
                <a:rPr lang="pt-BR" b="1" baseline="30000">
                  <a:solidFill>
                    <a:srgbClr val="00FFFF"/>
                  </a:solidFill>
                </a:rPr>
                <a:t>6            5            4             3               2                 1         (errado, as ramificações estão nos C(4,5)</a:t>
              </a:r>
            </a:p>
            <a:p>
              <a:pPr>
                <a:spcBef>
                  <a:spcPct val="50000"/>
                </a:spcBef>
              </a:pPr>
              <a:r>
                <a:rPr lang="pt-BR" b="1"/>
                <a:t>           CH</a:t>
              </a:r>
              <a:r>
                <a:rPr lang="pt-BR" b="1" baseline="-25000"/>
                <a:t>3</a:t>
              </a:r>
              <a:r>
                <a:rPr lang="pt-BR" b="1"/>
                <a:t>  CH</a:t>
              </a:r>
              <a:r>
                <a:rPr lang="pt-BR" b="1" baseline="-25000"/>
                <a:t>3</a:t>
              </a:r>
            </a:p>
            <a:p>
              <a:pPr>
                <a:spcBef>
                  <a:spcPct val="50000"/>
                </a:spcBef>
              </a:pPr>
              <a:r>
                <a:rPr lang="pt-BR" b="1" baseline="30000"/>
                <a:t>       </a:t>
              </a:r>
              <a:r>
                <a:rPr lang="pt-BR" b="1"/>
                <a:t>                    </a:t>
              </a:r>
            </a:p>
          </p:txBody>
        </p:sp>
        <p:sp>
          <p:nvSpPr>
            <p:cNvPr id="14342" name="Line 6"/>
            <p:cNvSpPr>
              <a:spLocks noChangeShapeType="1"/>
            </p:cNvSpPr>
            <p:nvPr/>
          </p:nvSpPr>
          <p:spPr bwMode="auto">
            <a:xfrm>
              <a:off x="816" y="2880"/>
              <a:ext cx="0" cy="336"/>
            </a:xfrm>
            <a:prstGeom prst="line">
              <a:avLst/>
            </a:prstGeom>
            <a:noFill/>
            <a:ln w="9525">
              <a:solidFill>
                <a:schemeClr val="tx1"/>
              </a:solidFill>
              <a:round/>
              <a:headEnd/>
              <a:tailEnd/>
            </a:ln>
            <a:effectLst/>
          </p:spPr>
          <p:txBody>
            <a:bodyPr/>
            <a:lstStyle/>
            <a:p>
              <a:endParaRPr lang="pt-BR"/>
            </a:p>
          </p:txBody>
        </p:sp>
        <p:sp>
          <p:nvSpPr>
            <p:cNvPr id="14343" name="Line 7"/>
            <p:cNvSpPr>
              <a:spLocks noChangeShapeType="1"/>
            </p:cNvSpPr>
            <p:nvPr/>
          </p:nvSpPr>
          <p:spPr bwMode="auto">
            <a:xfrm>
              <a:off x="1296" y="2880"/>
              <a:ext cx="0" cy="384"/>
            </a:xfrm>
            <a:prstGeom prst="line">
              <a:avLst/>
            </a:prstGeom>
            <a:noFill/>
            <a:ln w="9525">
              <a:solidFill>
                <a:schemeClr val="tx1"/>
              </a:solidFill>
              <a:round/>
              <a:headEnd/>
              <a:tailEnd/>
            </a:ln>
            <a:effectLst/>
          </p:spPr>
          <p:txBody>
            <a:bodyPr/>
            <a:lstStyle/>
            <a:p>
              <a:endParaRPr lang="pt-BR"/>
            </a:p>
          </p:txBody>
        </p:sp>
      </p:grpSp>
      <p:sp>
        <p:nvSpPr>
          <p:cNvPr id="14346" name="Oval 10"/>
          <p:cNvSpPr>
            <a:spLocks noChangeArrowheads="1"/>
          </p:cNvSpPr>
          <p:nvPr/>
        </p:nvSpPr>
        <p:spPr bwMode="auto">
          <a:xfrm>
            <a:off x="1066800" y="4114800"/>
            <a:ext cx="685800" cy="1600200"/>
          </a:xfrm>
          <a:prstGeom prst="ellipse">
            <a:avLst/>
          </a:prstGeom>
          <a:noFill/>
          <a:ln w="9525">
            <a:solidFill>
              <a:srgbClr val="66FF33"/>
            </a:solidFill>
            <a:round/>
            <a:headEnd/>
            <a:tailEnd/>
          </a:ln>
          <a:effectLst/>
        </p:spPr>
        <p:txBody>
          <a:bodyPr wrap="none" anchor="ctr"/>
          <a:lstStyle/>
          <a:p>
            <a:endParaRPr lang="pt-BR"/>
          </a:p>
        </p:txBody>
      </p:sp>
      <p:sp>
        <p:nvSpPr>
          <p:cNvPr id="14347" name="Oval 11"/>
          <p:cNvSpPr>
            <a:spLocks noChangeArrowheads="1"/>
          </p:cNvSpPr>
          <p:nvPr/>
        </p:nvSpPr>
        <p:spPr bwMode="auto">
          <a:xfrm>
            <a:off x="1828800" y="4191000"/>
            <a:ext cx="685800" cy="1600200"/>
          </a:xfrm>
          <a:prstGeom prst="ellipse">
            <a:avLst/>
          </a:prstGeom>
          <a:noFill/>
          <a:ln w="9525">
            <a:solidFill>
              <a:srgbClr val="66FF33"/>
            </a:solidFill>
            <a:round/>
            <a:headEnd/>
            <a:tailEnd/>
          </a:ln>
          <a:effectLst/>
        </p:spPr>
        <p:txBody>
          <a:bodyPr wrap="none" anchor="ctr"/>
          <a:lstStyle/>
          <a:p>
            <a:endParaRPr lang="pt-BR"/>
          </a:p>
        </p:txBody>
      </p:sp>
      <p:sp>
        <p:nvSpPr>
          <p:cNvPr id="14348" name="Text Box 12"/>
          <p:cNvSpPr txBox="1">
            <a:spLocks noChangeArrowheads="1"/>
          </p:cNvSpPr>
          <p:nvPr/>
        </p:nvSpPr>
        <p:spPr bwMode="auto">
          <a:xfrm>
            <a:off x="3124200" y="5410200"/>
            <a:ext cx="5638800" cy="822325"/>
          </a:xfrm>
          <a:prstGeom prst="rect">
            <a:avLst/>
          </a:prstGeom>
          <a:noFill/>
          <a:ln w="9525">
            <a:noFill/>
            <a:miter lim="800000"/>
            <a:headEnd/>
            <a:tailEnd/>
          </a:ln>
          <a:effectLst/>
        </p:spPr>
        <p:txBody>
          <a:bodyPr>
            <a:spAutoFit/>
          </a:bodyPr>
          <a:lstStyle/>
          <a:p>
            <a:pPr algn="ctr">
              <a:spcBef>
                <a:spcPct val="50000"/>
              </a:spcBef>
            </a:pPr>
            <a:r>
              <a:rPr lang="pt-BR" b="1">
                <a:solidFill>
                  <a:srgbClr val="66FF33"/>
                </a:solidFill>
              </a:rPr>
              <a:t>Essa regra chama-se : REGRA DOS MENORES NÚMEROS.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4339"/>
                                        </p:tgtEl>
                                        <p:attrNameLst>
                                          <p:attrName>style.visibility</p:attrName>
                                        </p:attrNameLst>
                                      </p:cBhvr>
                                      <p:to>
                                        <p:strVal val="visible"/>
                                      </p:to>
                                    </p:set>
                                    <p:anim calcmode="lin" valueType="num">
                                      <p:cBhvr additive="base">
                                        <p:cTn id="13" dur="500" fill="hold"/>
                                        <p:tgtEl>
                                          <p:spTgt spid="14339"/>
                                        </p:tgtEl>
                                        <p:attrNameLst>
                                          <p:attrName>ppt_x</p:attrName>
                                        </p:attrNameLst>
                                      </p:cBhvr>
                                      <p:tavLst>
                                        <p:tav tm="0">
                                          <p:val>
                                            <p:strVal val="#ppt_x"/>
                                          </p:val>
                                        </p:tav>
                                        <p:tav tm="100000">
                                          <p:val>
                                            <p:strVal val="#ppt_x"/>
                                          </p:val>
                                        </p:tav>
                                      </p:tavLst>
                                    </p:anim>
                                    <p:anim calcmode="lin" valueType="num">
                                      <p:cBhvr additive="base">
                                        <p:cTn id="14" dur="500" fill="hold"/>
                                        <p:tgtEl>
                                          <p:spTgt spid="1433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4345"/>
                                        </p:tgtEl>
                                        <p:attrNameLst>
                                          <p:attrName>style.visibility</p:attrName>
                                        </p:attrNameLst>
                                      </p:cBhvr>
                                      <p:to>
                                        <p:strVal val="visible"/>
                                      </p:to>
                                    </p:set>
                                    <p:animEffect transition="in" filter="dissolve">
                                      <p:cBhvr>
                                        <p:cTn id="19" dur="500"/>
                                        <p:tgtEl>
                                          <p:spTgt spid="1434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4346"/>
                                        </p:tgtEl>
                                        <p:attrNameLst>
                                          <p:attrName>style.visibility</p:attrName>
                                        </p:attrNameLst>
                                      </p:cBhvr>
                                      <p:to>
                                        <p:strVal val="visible"/>
                                      </p:to>
                                    </p:set>
                                    <p:animEffect transition="in" filter="dissolve">
                                      <p:cBhvr>
                                        <p:cTn id="24" dur="500"/>
                                        <p:tgtEl>
                                          <p:spTgt spid="14346"/>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4347"/>
                                        </p:tgtEl>
                                        <p:attrNameLst>
                                          <p:attrName>style.visibility</p:attrName>
                                        </p:attrNameLst>
                                      </p:cBhvr>
                                      <p:to>
                                        <p:strVal val="visible"/>
                                      </p:to>
                                    </p:set>
                                    <p:animEffect transition="in" filter="dissolve">
                                      <p:cBhvr>
                                        <p:cTn id="29" dur="500"/>
                                        <p:tgtEl>
                                          <p:spTgt spid="1434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4348"/>
                                        </p:tgtEl>
                                        <p:attrNameLst>
                                          <p:attrName>style.visibility</p:attrName>
                                        </p:attrNameLst>
                                      </p:cBhvr>
                                      <p:to>
                                        <p:strVal val="visible"/>
                                      </p:to>
                                    </p:set>
                                    <p:anim calcmode="lin" valueType="num">
                                      <p:cBhvr additive="base">
                                        <p:cTn id="34" dur="500" fill="hold"/>
                                        <p:tgtEl>
                                          <p:spTgt spid="14348"/>
                                        </p:tgtEl>
                                        <p:attrNameLst>
                                          <p:attrName>ppt_x</p:attrName>
                                        </p:attrNameLst>
                                      </p:cBhvr>
                                      <p:tavLst>
                                        <p:tav tm="0">
                                          <p:val>
                                            <p:strVal val="#ppt_x"/>
                                          </p:val>
                                        </p:tav>
                                        <p:tav tm="100000">
                                          <p:val>
                                            <p:strVal val="#ppt_x"/>
                                          </p:val>
                                        </p:tav>
                                      </p:tavLst>
                                    </p:anim>
                                    <p:anim calcmode="lin" valueType="num">
                                      <p:cBhvr additive="base">
                                        <p:cTn id="35" dur="500" fill="hold"/>
                                        <p:tgtEl>
                                          <p:spTgt spid="143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utoUpdateAnimBg="0"/>
      <p:bldP spid="14340" grpId="0" autoUpdateAnimBg="0"/>
      <p:bldP spid="14346" grpId="0" animBg="1"/>
      <p:bldP spid="14347" grpId="0" animBg="1"/>
      <p:bldP spid="1434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52400"/>
            <a:ext cx="7772400" cy="1143000"/>
          </a:xfrm>
        </p:spPr>
        <p:txBody>
          <a:bodyPr/>
          <a:lstStyle/>
          <a:p>
            <a:r>
              <a:rPr lang="pt-BR" sz="3200" b="1">
                <a:solidFill>
                  <a:srgbClr val="660033"/>
                </a:solidFill>
                <a:effectLst>
                  <a:outerShdw blurRad="38100" dist="38100" dir="2700000" algn="tl">
                    <a:srgbClr val="000000"/>
                  </a:outerShdw>
                </a:effectLst>
              </a:rPr>
              <a:t>3º - Regras para colocação do nome</a:t>
            </a:r>
          </a:p>
        </p:txBody>
      </p:sp>
      <p:sp>
        <p:nvSpPr>
          <p:cNvPr id="15363" name="Text Box 3"/>
          <p:cNvSpPr txBox="1">
            <a:spLocks noChangeArrowheads="1"/>
          </p:cNvSpPr>
          <p:nvPr/>
        </p:nvSpPr>
        <p:spPr bwMode="auto">
          <a:xfrm>
            <a:off x="381000" y="685800"/>
            <a:ext cx="8763000" cy="822325"/>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Para escrever o nome correto de um hidrocarboneto ramificado, deve-se : </a:t>
            </a:r>
          </a:p>
        </p:txBody>
      </p:sp>
      <p:sp>
        <p:nvSpPr>
          <p:cNvPr id="15364" name="Text Box 4"/>
          <p:cNvSpPr txBox="1">
            <a:spLocks noChangeArrowheads="1"/>
          </p:cNvSpPr>
          <p:nvPr/>
        </p:nvSpPr>
        <p:spPr bwMode="auto">
          <a:xfrm>
            <a:off x="304800" y="1447800"/>
            <a:ext cx="8686800" cy="5386388"/>
          </a:xfrm>
          <a:prstGeom prst="rect">
            <a:avLst/>
          </a:prstGeom>
          <a:noFill/>
          <a:ln w="9525">
            <a:noFill/>
            <a:miter lim="800000"/>
            <a:headEnd/>
            <a:tailEnd/>
          </a:ln>
          <a:effectLst/>
        </p:spPr>
        <p:txBody>
          <a:bodyPr>
            <a:spAutoFit/>
          </a:bodyPr>
          <a:lstStyle/>
          <a:p>
            <a:pPr marL="457200" indent="-457200">
              <a:spcBef>
                <a:spcPct val="50000"/>
              </a:spcBef>
              <a:buFontTx/>
              <a:buAutoNum type="alphaLcParenR"/>
            </a:pPr>
            <a:r>
              <a:rPr lang="pt-BR" b="1">
                <a:solidFill>
                  <a:srgbClr val="00FFFF"/>
                </a:solidFill>
              </a:rPr>
              <a:t>Escrever a posição do grupo orgânico na cadeia, colocando um hífen em seguida. Caso haja mais de um grupo orgânico, separar os número com vírgula.</a:t>
            </a:r>
            <a:r>
              <a:rPr lang="pt-BR" b="1">
                <a:solidFill>
                  <a:schemeClr val="bg1"/>
                </a:solidFill>
              </a:rPr>
              <a:t>    </a:t>
            </a:r>
          </a:p>
          <a:p>
            <a:pPr marL="457200" indent="-457200">
              <a:spcBef>
                <a:spcPct val="50000"/>
              </a:spcBef>
            </a:pPr>
            <a:r>
              <a:rPr lang="pt-BR" b="1">
                <a:solidFill>
                  <a:schemeClr val="bg1"/>
                </a:solidFill>
              </a:rPr>
              <a:t>Ex :      2-metil                 2,3-dimetil            2,3,4-trietil</a:t>
            </a:r>
          </a:p>
          <a:p>
            <a:pPr marL="457200" indent="-457200">
              <a:spcBef>
                <a:spcPct val="50000"/>
              </a:spcBef>
              <a:buFontTx/>
              <a:buAutoNum type="alphaLcParenR" startAt="2"/>
            </a:pPr>
            <a:r>
              <a:rPr lang="pt-BR" b="1">
                <a:solidFill>
                  <a:srgbClr val="00FFFF"/>
                </a:solidFill>
              </a:rPr>
              <a:t>Escrever o nome do grupo orgânico, correspondente a posição indicada</a:t>
            </a:r>
            <a:r>
              <a:rPr lang="en-US" b="1">
                <a:solidFill>
                  <a:srgbClr val="00FFFF"/>
                </a:solidFill>
              </a:rPr>
              <a:t>, em ordem alfabética (ignorando os prefixos di, tri, etc, caso</a:t>
            </a:r>
            <a:r>
              <a:rPr lang="pt-BR" b="1">
                <a:solidFill>
                  <a:srgbClr val="00FFFF"/>
                </a:solidFill>
              </a:rPr>
              <a:t> houver mais de um grupo orgânico com o mesmo nome, acrescentar o prefixo, di, tri, tetra, etc...</a:t>
            </a:r>
          </a:p>
          <a:p>
            <a:pPr marL="457200" indent="-457200">
              <a:spcBef>
                <a:spcPct val="50000"/>
              </a:spcBef>
            </a:pPr>
            <a:r>
              <a:rPr lang="pt-BR" b="1">
                <a:solidFill>
                  <a:schemeClr val="bg1"/>
                </a:solidFill>
              </a:rPr>
              <a:t>Ex :      dimetil                   trietil                      tetrametil</a:t>
            </a:r>
          </a:p>
          <a:p>
            <a:pPr marL="457200" indent="-457200">
              <a:spcBef>
                <a:spcPct val="50000"/>
              </a:spcBef>
            </a:pPr>
            <a:r>
              <a:rPr lang="pt-BR" b="1">
                <a:solidFill>
                  <a:schemeClr val="bg1"/>
                </a:solidFill>
              </a:rPr>
              <a:t>c) </a:t>
            </a:r>
            <a:r>
              <a:rPr lang="pt-BR" b="1">
                <a:solidFill>
                  <a:srgbClr val="00FFFF"/>
                </a:solidFill>
              </a:rPr>
              <a:t>Escrever o nome do hidrocarboneto da cadeia principal, separando-o do grupo orgânico por um hífen.</a:t>
            </a:r>
            <a:endParaRPr lang="en-US" b="1">
              <a:solidFill>
                <a:srgbClr val="00FFFF"/>
              </a:solidFill>
            </a:endParaRPr>
          </a:p>
          <a:p>
            <a:pPr marL="457200" indent="-457200">
              <a:spcBef>
                <a:spcPct val="50000"/>
              </a:spcBef>
            </a:pPr>
            <a:r>
              <a:rPr lang="en-US" b="1">
                <a:solidFill>
                  <a:schemeClr val="bg1"/>
                </a:solidFill>
              </a:rPr>
              <a:t>Ex: 2,3-dimetil-hexano</a:t>
            </a:r>
            <a:endParaRPr lang="pt-BR"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ppt_x"/>
                                          </p:val>
                                        </p:tav>
                                        <p:tav tm="100000">
                                          <p:val>
                                            <p:strVal val="#ppt_x"/>
                                          </p:val>
                                        </p:tav>
                                      </p:tavLst>
                                    </p:anim>
                                    <p:anim calcmode="lin" valueType="num">
                                      <p:cBhvr additive="base">
                                        <p:cTn id="8" dur="500" fill="hold"/>
                                        <p:tgtEl>
                                          <p:spTgt spid="1536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gtEl>
                                        <p:attrNameLst>
                                          <p:attrName>style.visibility</p:attrName>
                                        </p:attrNameLst>
                                      </p:cBhvr>
                                      <p:to>
                                        <p:strVal val="visible"/>
                                      </p:to>
                                    </p:set>
                                    <p:anim calcmode="lin" valueType="num">
                                      <p:cBhvr additive="base">
                                        <p:cTn id="13" dur="500" fill="hold"/>
                                        <p:tgtEl>
                                          <p:spTgt spid="15363"/>
                                        </p:tgtEl>
                                        <p:attrNameLst>
                                          <p:attrName>ppt_x</p:attrName>
                                        </p:attrNameLst>
                                      </p:cBhvr>
                                      <p:tavLst>
                                        <p:tav tm="0">
                                          <p:val>
                                            <p:strVal val="0-#ppt_w/2"/>
                                          </p:val>
                                        </p:tav>
                                        <p:tav tm="100000">
                                          <p:val>
                                            <p:strVal val="#ppt_x"/>
                                          </p:val>
                                        </p:tav>
                                      </p:tavLst>
                                    </p:anim>
                                    <p:anim calcmode="lin" valueType="num">
                                      <p:cBhvr additive="base">
                                        <p:cTn id="14"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5364"/>
                                        </p:tgtEl>
                                        <p:attrNameLst>
                                          <p:attrName>style.visibility</p:attrName>
                                        </p:attrNameLst>
                                      </p:cBhvr>
                                      <p:to>
                                        <p:strVal val="visible"/>
                                      </p:to>
                                    </p:set>
                                    <p:anim calcmode="lin" valueType="num">
                                      <p:cBhvr additive="base">
                                        <p:cTn id="19" dur="500" fill="hold"/>
                                        <p:tgtEl>
                                          <p:spTgt spid="15364"/>
                                        </p:tgtEl>
                                        <p:attrNameLst>
                                          <p:attrName>ppt_x</p:attrName>
                                        </p:attrNameLst>
                                      </p:cBhvr>
                                      <p:tavLst>
                                        <p:tav tm="0">
                                          <p:val>
                                            <p:strVal val="1+#ppt_w/2"/>
                                          </p:val>
                                        </p:tav>
                                        <p:tav tm="100000">
                                          <p:val>
                                            <p:strVal val="#ppt_x"/>
                                          </p:val>
                                        </p:tav>
                                      </p:tavLst>
                                    </p:anim>
                                    <p:anim calcmode="lin" valueType="num">
                                      <p:cBhvr additive="base">
                                        <p:cTn id="20" dur="500" fill="hold"/>
                                        <p:tgtEl>
                                          <p:spTgt spid="153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utoUpdateAnimBg="0"/>
      <p:bldP spid="1536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7" name="Group 3"/>
          <p:cNvGrpSpPr>
            <a:grpSpLocks/>
          </p:cNvGrpSpPr>
          <p:nvPr/>
        </p:nvGrpSpPr>
        <p:grpSpPr bwMode="auto">
          <a:xfrm>
            <a:off x="685800" y="609600"/>
            <a:ext cx="4171950" cy="1431925"/>
            <a:chOff x="336" y="349"/>
            <a:chExt cx="2628" cy="902"/>
          </a:xfrm>
        </p:grpSpPr>
        <p:sp>
          <p:nvSpPr>
            <p:cNvPr id="16388" name="Rectangle 4"/>
            <p:cNvSpPr>
              <a:spLocks noChangeArrowheads="1"/>
            </p:cNvSpPr>
            <p:nvPr/>
          </p:nvSpPr>
          <p:spPr bwMode="auto">
            <a:xfrm>
              <a:off x="336" y="349"/>
              <a:ext cx="2628" cy="902"/>
            </a:xfrm>
            <a:prstGeom prst="rect">
              <a:avLst/>
            </a:prstGeom>
            <a:noFill/>
            <a:ln w="9525">
              <a:noFill/>
              <a:miter lim="800000"/>
              <a:headEnd/>
              <a:tailEnd/>
            </a:ln>
            <a:effectLst/>
          </p:spPr>
          <p:txBody>
            <a:bodyPr wrap="none">
              <a:spAutoFit/>
            </a:bodyPr>
            <a:lstStyle/>
            <a:p>
              <a:pPr>
                <a:spcBef>
                  <a:spcPct val="50000"/>
                </a:spcBef>
              </a:pPr>
              <a:r>
                <a:rPr lang="pt-BR" b="1" baseline="-25000"/>
                <a:t>        </a:t>
              </a:r>
              <a:r>
                <a:rPr lang="pt-BR" b="1" baseline="-25000">
                  <a:solidFill>
                    <a:srgbClr val="660033"/>
                  </a:solidFill>
                </a:rPr>
                <a:t>1         </a:t>
              </a:r>
              <a:r>
                <a:rPr lang="pt-BR" b="1" baseline="-25000">
                  <a:solidFill>
                    <a:srgbClr val="00FFFF"/>
                  </a:solidFill>
                </a:rPr>
                <a:t>2</a:t>
              </a:r>
              <a:r>
                <a:rPr lang="pt-BR" b="1" baseline="-25000">
                  <a:solidFill>
                    <a:srgbClr val="660033"/>
                  </a:solidFill>
                </a:rPr>
                <a:t>            3               4                 5</a:t>
              </a:r>
            </a:p>
            <a:p>
              <a:pPr>
                <a:spcBef>
                  <a:spcPct val="50000"/>
                </a:spcBef>
              </a:pPr>
              <a:r>
                <a:rPr lang="pt-BR" b="1"/>
                <a:t>H</a:t>
              </a:r>
              <a:r>
                <a:rPr lang="pt-BR" b="1" baseline="-25000"/>
                <a:t>3</a:t>
              </a:r>
              <a:r>
                <a:rPr lang="pt-BR" b="1"/>
                <a:t>C—CH—CH</a:t>
              </a:r>
              <a:r>
                <a:rPr lang="pt-BR" b="1" baseline="-25000"/>
                <a:t>2</a:t>
              </a:r>
              <a:r>
                <a:rPr lang="pt-BR" b="1"/>
                <a:t>—CH</a:t>
              </a:r>
              <a:r>
                <a:rPr lang="pt-BR" b="1" baseline="-25000"/>
                <a:t>2</a:t>
              </a:r>
              <a:r>
                <a:rPr lang="pt-BR" b="1"/>
                <a:t> —CH</a:t>
              </a:r>
              <a:r>
                <a:rPr lang="pt-BR" b="1" baseline="-25000"/>
                <a:t>3</a:t>
              </a:r>
              <a:endParaRPr lang="pt-BR" b="1"/>
            </a:p>
            <a:p>
              <a:pPr>
                <a:spcBef>
                  <a:spcPct val="50000"/>
                </a:spcBef>
              </a:pPr>
              <a:r>
                <a:rPr lang="pt-BR" b="1"/>
                <a:t>           CH</a:t>
              </a:r>
              <a:r>
                <a:rPr lang="pt-BR" b="1" baseline="-25000"/>
                <a:t>3</a:t>
              </a:r>
              <a:r>
                <a:rPr lang="pt-BR" b="1"/>
                <a:t> </a:t>
              </a:r>
            </a:p>
          </p:txBody>
        </p:sp>
        <p:sp>
          <p:nvSpPr>
            <p:cNvPr id="16389" name="Line 5"/>
            <p:cNvSpPr>
              <a:spLocks noChangeShapeType="1"/>
            </p:cNvSpPr>
            <p:nvPr/>
          </p:nvSpPr>
          <p:spPr bwMode="auto">
            <a:xfrm>
              <a:off x="1008" y="864"/>
              <a:ext cx="0" cy="192"/>
            </a:xfrm>
            <a:prstGeom prst="line">
              <a:avLst/>
            </a:prstGeom>
            <a:noFill/>
            <a:ln w="9525">
              <a:solidFill>
                <a:schemeClr val="tx1"/>
              </a:solidFill>
              <a:round/>
              <a:headEnd/>
              <a:tailEnd/>
            </a:ln>
            <a:effectLst/>
          </p:spPr>
          <p:txBody>
            <a:bodyPr wrap="none" anchor="ctr"/>
            <a:lstStyle/>
            <a:p>
              <a:endParaRPr lang="pt-BR"/>
            </a:p>
          </p:txBody>
        </p:sp>
      </p:grpSp>
      <p:sp>
        <p:nvSpPr>
          <p:cNvPr id="16390" name="Text Box 6"/>
          <p:cNvSpPr txBox="1">
            <a:spLocks noChangeArrowheads="1"/>
          </p:cNvSpPr>
          <p:nvPr/>
        </p:nvSpPr>
        <p:spPr bwMode="auto">
          <a:xfrm>
            <a:off x="5029200" y="762000"/>
            <a:ext cx="4572000" cy="1004888"/>
          </a:xfrm>
          <a:prstGeom prst="rect">
            <a:avLst/>
          </a:prstGeom>
          <a:noFill/>
          <a:ln w="9525">
            <a:noFill/>
            <a:miter lim="800000"/>
            <a:headEnd/>
            <a:tailEnd/>
          </a:ln>
          <a:effectLst/>
        </p:spPr>
        <p:txBody>
          <a:bodyPr>
            <a:spAutoFit/>
          </a:bodyPr>
          <a:lstStyle/>
          <a:p>
            <a:pPr>
              <a:spcBef>
                <a:spcPct val="50000"/>
              </a:spcBef>
            </a:pPr>
            <a:r>
              <a:rPr lang="pt-BR"/>
              <a:t> </a:t>
            </a:r>
            <a:r>
              <a:rPr lang="pt-BR" b="1">
                <a:solidFill>
                  <a:srgbClr val="660033"/>
                </a:solidFill>
              </a:rPr>
              <a:t>correto : </a:t>
            </a:r>
            <a:r>
              <a:rPr lang="pt-BR" b="1">
                <a:solidFill>
                  <a:srgbClr val="00FFFF"/>
                </a:solidFill>
              </a:rPr>
              <a:t>2-metil</a:t>
            </a:r>
            <a:r>
              <a:rPr lang="pt-BR" b="1">
                <a:solidFill>
                  <a:srgbClr val="660033"/>
                </a:solidFill>
              </a:rPr>
              <a:t>-pentano</a:t>
            </a:r>
          </a:p>
          <a:p>
            <a:pPr>
              <a:spcBef>
                <a:spcPct val="50000"/>
              </a:spcBef>
            </a:pPr>
            <a:r>
              <a:rPr lang="pt-BR"/>
              <a:t> incorreto : 4-metil-pentano</a:t>
            </a:r>
          </a:p>
        </p:txBody>
      </p:sp>
      <p:grpSp>
        <p:nvGrpSpPr>
          <p:cNvPr id="16395" name="Group 11"/>
          <p:cNvGrpSpPr>
            <a:grpSpLocks/>
          </p:cNvGrpSpPr>
          <p:nvPr/>
        </p:nvGrpSpPr>
        <p:grpSpPr bwMode="auto">
          <a:xfrm>
            <a:off x="381000" y="2438400"/>
            <a:ext cx="8153400" cy="1249363"/>
            <a:chOff x="240" y="1536"/>
            <a:chExt cx="5136" cy="787"/>
          </a:xfrm>
        </p:grpSpPr>
        <p:sp>
          <p:nvSpPr>
            <p:cNvPr id="16391" name="Rectangle 7"/>
            <p:cNvSpPr>
              <a:spLocks noChangeArrowheads="1"/>
            </p:cNvSpPr>
            <p:nvPr/>
          </p:nvSpPr>
          <p:spPr bwMode="auto">
            <a:xfrm>
              <a:off x="240" y="1536"/>
              <a:ext cx="5136" cy="787"/>
            </a:xfrm>
            <a:prstGeom prst="rect">
              <a:avLst/>
            </a:prstGeom>
            <a:noFill/>
            <a:ln w="9525">
              <a:noFill/>
              <a:miter lim="800000"/>
              <a:headEnd/>
              <a:tailEnd/>
            </a:ln>
            <a:effectLst/>
          </p:spPr>
          <p:txBody>
            <a:bodyPr>
              <a:spAutoFit/>
            </a:bodyPr>
            <a:lstStyle/>
            <a:p>
              <a:r>
                <a:rPr lang="pt-BR" b="1" baseline="-25000"/>
                <a:t>        </a:t>
              </a:r>
              <a:r>
                <a:rPr lang="pt-BR" b="1" baseline="-25000">
                  <a:solidFill>
                    <a:srgbClr val="660033"/>
                  </a:solidFill>
                </a:rPr>
                <a:t>1          </a:t>
              </a:r>
              <a:r>
                <a:rPr lang="pt-BR" b="1" baseline="-25000">
                  <a:solidFill>
                    <a:srgbClr val="00FFFF"/>
                  </a:solidFill>
                </a:rPr>
                <a:t>2                3</a:t>
              </a:r>
              <a:r>
                <a:rPr lang="pt-BR" b="1" baseline="-25000">
                  <a:solidFill>
                    <a:srgbClr val="660033"/>
                  </a:solidFill>
                </a:rPr>
                <a:t>                4                5                6</a:t>
              </a:r>
              <a:r>
                <a:rPr lang="pt-BR" b="1" baseline="-25000">
                  <a:solidFill>
                    <a:srgbClr val="CC0000"/>
                  </a:solidFill>
                </a:rPr>
                <a:t>  </a:t>
              </a:r>
            </a:p>
            <a:p>
              <a:r>
                <a:rPr lang="pt-BR" b="1"/>
                <a:t>H</a:t>
              </a:r>
              <a:r>
                <a:rPr lang="pt-BR" b="1" baseline="-25000"/>
                <a:t>3</a:t>
              </a:r>
              <a:r>
                <a:rPr lang="pt-BR" b="1"/>
                <a:t>C—CH — CH — CH</a:t>
              </a:r>
              <a:r>
                <a:rPr lang="pt-BR" b="1" baseline="-25000"/>
                <a:t>2</a:t>
              </a:r>
              <a:r>
                <a:rPr lang="pt-BR" b="1"/>
                <a:t> —CH</a:t>
              </a:r>
              <a:r>
                <a:rPr lang="pt-BR" b="1" baseline="-25000"/>
                <a:t>2 </a:t>
              </a:r>
              <a:r>
                <a:rPr lang="pt-BR" b="1"/>
                <a:t>—</a:t>
              </a:r>
              <a:r>
                <a:rPr lang="pt-BR" b="1" baseline="-25000"/>
                <a:t> </a:t>
              </a:r>
              <a:r>
                <a:rPr lang="pt-BR" b="1"/>
                <a:t>CH</a:t>
              </a:r>
              <a:r>
                <a:rPr lang="pt-BR" b="1" baseline="-25000"/>
                <a:t>3</a:t>
              </a:r>
            </a:p>
            <a:p>
              <a:pPr>
                <a:spcBef>
                  <a:spcPct val="50000"/>
                </a:spcBef>
              </a:pPr>
              <a:r>
                <a:rPr lang="pt-BR" b="1"/>
                <a:t>           CH</a:t>
              </a:r>
              <a:r>
                <a:rPr lang="pt-BR" b="1" baseline="-25000"/>
                <a:t>3</a:t>
              </a:r>
              <a:r>
                <a:rPr lang="pt-BR" b="1"/>
                <a:t>    CH</a:t>
              </a:r>
              <a:r>
                <a:rPr lang="pt-BR" b="1" baseline="-25000"/>
                <a:t>3</a:t>
              </a:r>
              <a:r>
                <a:rPr lang="pt-BR" b="1" baseline="30000"/>
                <a:t>        </a:t>
              </a:r>
            </a:p>
          </p:txBody>
        </p:sp>
        <p:sp>
          <p:nvSpPr>
            <p:cNvPr id="16392" name="Line 8"/>
            <p:cNvSpPr>
              <a:spLocks noChangeShapeType="1"/>
            </p:cNvSpPr>
            <p:nvPr/>
          </p:nvSpPr>
          <p:spPr bwMode="auto">
            <a:xfrm>
              <a:off x="912" y="1920"/>
              <a:ext cx="0" cy="192"/>
            </a:xfrm>
            <a:prstGeom prst="line">
              <a:avLst/>
            </a:prstGeom>
            <a:noFill/>
            <a:ln w="9525">
              <a:solidFill>
                <a:schemeClr val="tx1"/>
              </a:solidFill>
              <a:round/>
              <a:headEnd/>
              <a:tailEnd/>
            </a:ln>
            <a:effectLst/>
          </p:spPr>
          <p:txBody>
            <a:bodyPr/>
            <a:lstStyle/>
            <a:p>
              <a:endParaRPr lang="pt-BR"/>
            </a:p>
          </p:txBody>
        </p:sp>
        <p:sp>
          <p:nvSpPr>
            <p:cNvPr id="16393" name="Line 9"/>
            <p:cNvSpPr>
              <a:spLocks noChangeShapeType="1"/>
            </p:cNvSpPr>
            <p:nvPr/>
          </p:nvSpPr>
          <p:spPr bwMode="auto">
            <a:xfrm>
              <a:off x="1488" y="1920"/>
              <a:ext cx="0" cy="192"/>
            </a:xfrm>
            <a:prstGeom prst="line">
              <a:avLst/>
            </a:prstGeom>
            <a:noFill/>
            <a:ln w="9525">
              <a:solidFill>
                <a:schemeClr val="tx1"/>
              </a:solidFill>
              <a:round/>
              <a:headEnd/>
              <a:tailEnd/>
            </a:ln>
            <a:effectLst/>
          </p:spPr>
          <p:txBody>
            <a:bodyPr/>
            <a:lstStyle/>
            <a:p>
              <a:endParaRPr lang="pt-BR"/>
            </a:p>
          </p:txBody>
        </p:sp>
      </p:grpSp>
      <p:sp>
        <p:nvSpPr>
          <p:cNvPr id="16394" name="Text Box 10"/>
          <p:cNvSpPr txBox="1">
            <a:spLocks noChangeArrowheads="1"/>
          </p:cNvSpPr>
          <p:nvPr/>
        </p:nvSpPr>
        <p:spPr bwMode="auto">
          <a:xfrm>
            <a:off x="4572000" y="3276600"/>
            <a:ext cx="4572000" cy="1004888"/>
          </a:xfrm>
          <a:prstGeom prst="rect">
            <a:avLst/>
          </a:prstGeom>
          <a:noFill/>
          <a:ln w="9525">
            <a:noFill/>
            <a:miter lim="800000"/>
            <a:headEnd/>
            <a:tailEnd/>
          </a:ln>
          <a:effectLst/>
        </p:spPr>
        <p:txBody>
          <a:bodyPr>
            <a:spAutoFit/>
          </a:bodyPr>
          <a:lstStyle/>
          <a:p>
            <a:pPr>
              <a:spcBef>
                <a:spcPct val="50000"/>
              </a:spcBef>
            </a:pPr>
            <a:r>
              <a:rPr lang="pt-BR"/>
              <a:t> </a:t>
            </a:r>
            <a:r>
              <a:rPr lang="pt-BR" b="1">
                <a:solidFill>
                  <a:srgbClr val="660033"/>
                </a:solidFill>
              </a:rPr>
              <a:t>correto : </a:t>
            </a:r>
            <a:r>
              <a:rPr lang="pt-BR" b="1">
                <a:solidFill>
                  <a:srgbClr val="00FFFF"/>
                </a:solidFill>
              </a:rPr>
              <a:t>2,3-dimetil</a:t>
            </a:r>
            <a:r>
              <a:rPr lang="pt-BR" b="1">
                <a:solidFill>
                  <a:srgbClr val="660033"/>
                </a:solidFill>
              </a:rPr>
              <a:t>-hexano</a:t>
            </a:r>
          </a:p>
          <a:p>
            <a:pPr>
              <a:spcBef>
                <a:spcPct val="50000"/>
              </a:spcBef>
            </a:pPr>
            <a:r>
              <a:rPr lang="pt-BR"/>
              <a:t> incorreto : 4,5-dimetil-hexano</a:t>
            </a:r>
          </a:p>
        </p:txBody>
      </p:sp>
      <p:grpSp>
        <p:nvGrpSpPr>
          <p:cNvPr id="16403" name="Group 19"/>
          <p:cNvGrpSpPr>
            <a:grpSpLocks/>
          </p:cNvGrpSpPr>
          <p:nvPr/>
        </p:nvGrpSpPr>
        <p:grpSpPr bwMode="auto">
          <a:xfrm>
            <a:off x="304800" y="4419600"/>
            <a:ext cx="5314950" cy="2100263"/>
            <a:chOff x="240" y="2688"/>
            <a:chExt cx="3348" cy="1323"/>
          </a:xfrm>
        </p:grpSpPr>
        <p:sp>
          <p:nvSpPr>
            <p:cNvPr id="16398" name="Rectangle 14"/>
            <p:cNvSpPr>
              <a:spLocks noChangeArrowheads="1"/>
            </p:cNvSpPr>
            <p:nvPr/>
          </p:nvSpPr>
          <p:spPr bwMode="auto">
            <a:xfrm>
              <a:off x="240" y="2688"/>
              <a:ext cx="3348" cy="1323"/>
            </a:xfrm>
            <a:prstGeom prst="rect">
              <a:avLst/>
            </a:prstGeom>
            <a:noFill/>
            <a:ln w="9525">
              <a:noFill/>
              <a:miter lim="800000"/>
              <a:headEnd/>
              <a:tailEnd/>
            </a:ln>
            <a:effectLst/>
          </p:spPr>
          <p:txBody>
            <a:bodyPr wrap="none">
              <a:spAutoFit/>
            </a:bodyPr>
            <a:lstStyle/>
            <a:p>
              <a:pPr>
                <a:spcBef>
                  <a:spcPct val="50000"/>
                </a:spcBef>
              </a:pPr>
              <a:r>
                <a:rPr lang="pt-BR" b="1" baseline="-25000"/>
                <a:t>        </a:t>
              </a:r>
              <a:r>
                <a:rPr lang="pt-BR" b="1" baseline="-25000">
                  <a:solidFill>
                    <a:srgbClr val="660033"/>
                  </a:solidFill>
                </a:rPr>
                <a:t>1         </a:t>
              </a:r>
              <a:r>
                <a:rPr lang="pt-BR" b="1" baseline="-25000">
                  <a:solidFill>
                    <a:srgbClr val="00FFFF"/>
                  </a:solidFill>
                </a:rPr>
                <a:t> 2</a:t>
              </a:r>
              <a:r>
                <a:rPr lang="pt-BR" b="1" baseline="-25000">
                  <a:solidFill>
                    <a:srgbClr val="660033"/>
                  </a:solidFill>
                </a:rPr>
                <a:t>            </a:t>
              </a:r>
              <a:r>
                <a:rPr lang="pt-BR" b="1" baseline="-25000">
                  <a:solidFill>
                    <a:srgbClr val="66FF33"/>
                  </a:solidFill>
                </a:rPr>
                <a:t>3</a:t>
              </a:r>
              <a:r>
                <a:rPr lang="pt-BR" b="1" baseline="-25000">
                  <a:solidFill>
                    <a:srgbClr val="660033"/>
                  </a:solidFill>
                </a:rPr>
                <a:t>             </a:t>
              </a:r>
              <a:r>
                <a:rPr lang="pt-BR" b="1" baseline="-25000">
                  <a:solidFill>
                    <a:srgbClr val="00FFFF"/>
                  </a:solidFill>
                </a:rPr>
                <a:t>4 </a:t>
              </a:r>
              <a:r>
                <a:rPr lang="pt-BR" b="1" baseline="-25000">
                  <a:solidFill>
                    <a:srgbClr val="660033"/>
                  </a:solidFill>
                </a:rPr>
                <a:t>             5                6</a:t>
              </a:r>
              <a:r>
                <a:rPr lang="pt-BR" b="1"/>
                <a:t> </a:t>
              </a:r>
            </a:p>
            <a:p>
              <a:pPr>
                <a:spcBef>
                  <a:spcPct val="50000"/>
                </a:spcBef>
              </a:pPr>
              <a:r>
                <a:rPr lang="pt-BR" b="1"/>
                <a:t>H</a:t>
              </a:r>
              <a:r>
                <a:rPr lang="pt-BR" b="1" baseline="-25000"/>
                <a:t>3</a:t>
              </a:r>
              <a:r>
                <a:rPr lang="pt-BR" b="1"/>
                <a:t>C—CH—CH—CH —CH</a:t>
              </a:r>
              <a:r>
                <a:rPr lang="pt-BR" b="1" baseline="-25000"/>
                <a:t>2 </a:t>
              </a:r>
              <a:r>
                <a:rPr lang="pt-BR" b="1"/>
                <a:t>—</a:t>
              </a:r>
              <a:r>
                <a:rPr lang="pt-BR" b="1" baseline="-25000"/>
                <a:t> </a:t>
              </a:r>
              <a:r>
                <a:rPr lang="pt-BR" b="1"/>
                <a:t>CH</a:t>
              </a:r>
              <a:r>
                <a:rPr lang="pt-BR" b="1" baseline="-25000"/>
                <a:t>3</a:t>
              </a:r>
              <a:r>
                <a:rPr lang="pt-BR" b="1"/>
                <a:t>     </a:t>
              </a:r>
            </a:p>
            <a:p>
              <a:pPr>
                <a:spcBef>
                  <a:spcPct val="50000"/>
                </a:spcBef>
              </a:pPr>
              <a:r>
                <a:rPr lang="pt-BR" b="1"/>
                <a:t>           CH</a:t>
              </a:r>
              <a:r>
                <a:rPr lang="pt-BR" b="1" baseline="-25000"/>
                <a:t>3</a:t>
              </a:r>
              <a:r>
                <a:rPr lang="pt-BR" b="1"/>
                <a:t>  CH</a:t>
              </a:r>
              <a:r>
                <a:rPr lang="pt-BR" b="1" baseline="-25000"/>
                <a:t>2</a:t>
              </a:r>
              <a:r>
                <a:rPr lang="pt-BR" b="1"/>
                <a:t>   CH</a:t>
              </a:r>
              <a:r>
                <a:rPr lang="pt-BR" b="1" baseline="-25000"/>
                <a:t>3</a:t>
              </a:r>
              <a:r>
                <a:rPr lang="pt-BR" b="1"/>
                <a:t> </a:t>
              </a:r>
            </a:p>
            <a:p>
              <a:pPr>
                <a:spcBef>
                  <a:spcPct val="50000"/>
                </a:spcBef>
              </a:pPr>
              <a:r>
                <a:rPr lang="pt-BR" b="1"/>
                <a:t>                    CH</a:t>
              </a:r>
              <a:r>
                <a:rPr lang="pt-BR" b="1" baseline="-25000"/>
                <a:t>3</a:t>
              </a:r>
            </a:p>
          </p:txBody>
        </p:sp>
        <p:sp>
          <p:nvSpPr>
            <p:cNvPr id="16399" name="Line 15"/>
            <p:cNvSpPr>
              <a:spLocks noChangeShapeType="1"/>
            </p:cNvSpPr>
            <p:nvPr/>
          </p:nvSpPr>
          <p:spPr bwMode="auto">
            <a:xfrm>
              <a:off x="912" y="3264"/>
              <a:ext cx="0" cy="144"/>
            </a:xfrm>
            <a:prstGeom prst="line">
              <a:avLst/>
            </a:prstGeom>
            <a:noFill/>
            <a:ln w="9525">
              <a:solidFill>
                <a:schemeClr val="tx1"/>
              </a:solidFill>
              <a:round/>
              <a:headEnd/>
              <a:tailEnd/>
            </a:ln>
            <a:effectLst/>
          </p:spPr>
          <p:txBody>
            <a:bodyPr wrap="none" anchor="ctr"/>
            <a:lstStyle/>
            <a:p>
              <a:endParaRPr lang="pt-BR"/>
            </a:p>
          </p:txBody>
        </p:sp>
        <p:sp>
          <p:nvSpPr>
            <p:cNvPr id="16400" name="Line 16"/>
            <p:cNvSpPr>
              <a:spLocks noChangeShapeType="1"/>
            </p:cNvSpPr>
            <p:nvPr/>
          </p:nvSpPr>
          <p:spPr bwMode="auto">
            <a:xfrm>
              <a:off x="1392" y="3600"/>
              <a:ext cx="0" cy="144"/>
            </a:xfrm>
            <a:prstGeom prst="line">
              <a:avLst/>
            </a:prstGeom>
            <a:noFill/>
            <a:ln w="9525">
              <a:solidFill>
                <a:schemeClr val="tx1"/>
              </a:solidFill>
              <a:round/>
              <a:headEnd/>
              <a:tailEnd/>
            </a:ln>
            <a:effectLst/>
          </p:spPr>
          <p:txBody>
            <a:bodyPr wrap="none" anchor="ctr"/>
            <a:lstStyle/>
            <a:p>
              <a:endParaRPr lang="pt-BR"/>
            </a:p>
          </p:txBody>
        </p:sp>
        <p:sp>
          <p:nvSpPr>
            <p:cNvPr id="16401" name="Line 17"/>
            <p:cNvSpPr>
              <a:spLocks noChangeShapeType="1"/>
            </p:cNvSpPr>
            <p:nvPr/>
          </p:nvSpPr>
          <p:spPr bwMode="auto">
            <a:xfrm>
              <a:off x="1392" y="3264"/>
              <a:ext cx="0" cy="144"/>
            </a:xfrm>
            <a:prstGeom prst="line">
              <a:avLst/>
            </a:prstGeom>
            <a:noFill/>
            <a:ln w="9525">
              <a:solidFill>
                <a:schemeClr val="tx1"/>
              </a:solidFill>
              <a:round/>
              <a:headEnd/>
              <a:tailEnd/>
            </a:ln>
            <a:effectLst/>
          </p:spPr>
          <p:txBody>
            <a:bodyPr wrap="none" anchor="ctr"/>
            <a:lstStyle/>
            <a:p>
              <a:endParaRPr lang="pt-BR"/>
            </a:p>
          </p:txBody>
        </p:sp>
        <p:sp>
          <p:nvSpPr>
            <p:cNvPr id="16402" name="Line 18"/>
            <p:cNvSpPr>
              <a:spLocks noChangeShapeType="1"/>
            </p:cNvSpPr>
            <p:nvPr/>
          </p:nvSpPr>
          <p:spPr bwMode="auto">
            <a:xfrm>
              <a:off x="1872" y="3264"/>
              <a:ext cx="0" cy="144"/>
            </a:xfrm>
            <a:prstGeom prst="line">
              <a:avLst/>
            </a:prstGeom>
            <a:noFill/>
            <a:ln w="9525">
              <a:solidFill>
                <a:schemeClr val="tx1"/>
              </a:solidFill>
              <a:round/>
              <a:headEnd/>
              <a:tailEnd/>
            </a:ln>
            <a:effectLst/>
          </p:spPr>
          <p:txBody>
            <a:bodyPr wrap="none" anchor="ctr"/>
            <a:lstStyle/>
            <a:p>
              <a:endParaRPr lang="pt-BR"/>
            </a:p>
          </p:txBody>
        </p:sp>
      </p:grpSp>
      <p:sp>
        <p:nvSpPr>
          <p:cNvPr id="16410" name="Text Box 26"/>
          <p:cNvSpPr txBox="1">
            <a:spLocks noChangeArrowheads="1"/>
          </p:cNvSpPr>
          <p:nvPr/>
        </p:nvSpPr>
        <p:spPr bwMode="auto">
          <a:xfrm>
            <a:off x="3733800" y="5562600"/>
            <a:ext cx="5257800" cy="1004888"/>
          </a:xfrm>
          <a:prstGeom prst="rect">
            <a:avLst/>
          </a:prstGeom>
          <a:noFill/>
          <a:ln w="9525">
            <a:noFill/>
            <a:miter lim="800000"/>
            <a:headEnd/>
            <a:tailEnd/>
          </a:ln>
          <a:effectLst/>
        </p:spPr>
        <p:txBody>
          <a:bodyPr>
            <a:spAutoFit/>
          </a:bodyPr>
          <a:lstStyle/>
          <a:p>
            <a:pPr>
              <a:spcBef>
                <a:spcPct val="50000"/>
              </a:spcBef>
            </a:pPr>
            <a:r>
              <a:rPr lang="pt-BR"/>
              <a:t> </a:t>
            </a:r>
            <a:r>
              <a:rPr lang="pt-BR" b="1">
                <a:solidFill>
                  <a:srgbClr val="660033"/>
                </a:solidFill>
              </a:rPr>
              <a:t>correto : </a:t>
            </a:r>
            <a:r>
              <a:rPr lang="pt-BR" b="1">
                <a:solidFill>
                  <a:srgbClr val="66FF33"/>
                </a:solidFill>
              </a:rPr>
              <a:t>3-etil</a:t>
            </a:r>
            <a:r>
              <a:rPr lang="pt-BR" b="1">
                <a:solidFill>
                  <a:srgbClr val="660033"/>
                </a:solidFill>
              </a:rPr>
              <a:t> </a:t>
            </a:r>
            <a:r>
              <a:rPr lang="en-US" b="1">
                <a:solidFill>
                  <a:srgbClr val="660033"/>
                </a:solidFill>
              </a:rPr>
              <a:t>- </a:t>
            </a:r>
            <a:r>
              <a:rPr lang="pt-BR" b="1">
                <a:solidFill>
                  <a:srgbClr val="00FFFF"/>
                </a:solidFill>
              </a:rPr>
              <a:t>2,4-dimetil</a:t>
            </a:r>
            <a:r>
              <a:rPr lang="en-US" b="1">
                <a:solidFill>
                  <a:srgbClr val="00FFFF"/>
                </a:solidFill>
              </a:rPr>
              <a:t> </a:t>
            </a:r>
            <a:r>
              <a:rPr lang="pt-BR" b="1">
                <a:solidFill>
                  <a:srgbClr val="660033"/>
                </a:solidFill>
              </a:rPr>
              <a:t>-</a:t>
            </a:r>
            <a:r>
              <a:rPr lang="en-US" b="1">
                <a:solidFill>
                  <a:srgbClr val="660033"/>
                </a:solidFill>
              </a:rPr>
              <a:t> h</a:t>
            </a:r>
            <a:r>
              <a:rPr lang="pt-BR" b="1">
                <a:solidFill>
                  <a:srgbClr val="660033"/>
                </a:solidFill>
              </a:rPr>
              <a:t>exano</a:t>
            </a:r>
          </a:p>
          <a:p>
            <a:pPr>
              <a:spcBef>
                <a:spcPct val="50000"/>
              </a:spcBef>
            </a:pPr>
            <a:r>
              <a:rPr lang="pt-BR"/>
              <a:t> incorreto : </a:t>
            </a:r>
            <a:r>
              <a:rPr lang="en-US"/>
              <a:t>4-etil - </a:t>
            </a:r>
            <a:r>
              <a:rPr lang="pt-BR"/>
              <a:t>3,5-dimetil-hexano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dissolve">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6390"/>
                                        </p:tgtEl>
                                        <p:attrNameLst>
                                          <p:attrName>style.visibility</p:attrName>
                                        </p:attrNameLst>
                                      </p:cBhvr>
                                      <p:to>
                                        <p:strVal val="visible"/>
                                      </p:to>
                                    </p:set>
                                    <p:anim calcmode="lin" valueType="num">
                                      <p:cBhvr additive="base">
                                        <p:cTn id="12" dur="500" fill="hold"/>
                                        <p:tgtEl>
                                          <p:spTgt spid="16390"/>
                                        </p:tgtEl>
                                        <p:attrNameLst>
                                          <p:attrName>ppt_x</p:attrName>
                                        </p:attrNameLst>
                                      </p:cBhvr>
                                      <p:tavLst>
                                        <p:tav tm="0">
                                          <p:val>
                                            <p:strVal val="1+#ppt_w/2"/>
                                          </p:val>
                                        </p:tav>
                                        <p:tav tm="100000">
                                          <p:val>
                                            <p:strVal val="#ppt_x"/>
                                          </p:val>
                                        </p:tav>
                                      </p:tavLst>
                                    </p:anim>
                                    <p:anim calcmode="lin" valueType="num">
                                      <p:cBhvr additive="base">
                                        <p:cTn id="13"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395"/>
                                        </p:tgtEl>
                                        <p:attrNameLst>
                                          <p:attrName>style.visibility</p:attrName>
                                        </p:attrNameLst>
                                      </p:cBhvr>
                                      <p:to>
                                        <p:strVal val="visible"/>
                                      </p:to>
                                    </p:set>
                                    <p:animEffect transition="in" filter="dissolve">
                                      <p:cBhvr>
                                        <p:cTn id="18" dur="500"/>
                                        <p:tgtEl>
                                          <p:spTgt spid="1639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6394"/>
                                        </p:tgtEl>
                                        <p:attrNameLst>
                                          <p:attrName>style.visibility</p:attrName>
                                        </p:attrNameLst>
                                      </p:cBhvr>
                                      <p:to>
                                        <p:strVal val="visible"/>
                                      </p:to>
                                    </p:set>
                                    <p:anim calcmode="lin" valueType="num">
                                      <p:cBhvr additive="base">
                                        <p:cTn id="23" dur="500" fill="hold"/>
                                        <p:tgtEl>
                                          <p:spTgt spid="16394"/>
                                        </p:tgtEl>
                                        <p:attrNameLst>
                                          <p:attrName>ppt_x</p:attrName>
                                        </p:attrNameLst>
                                      </p:cBhvr>
                                      <p:tavLst>
                                        <p:tav tm="0">
                                          <p:val>
                                            <p:strVal val="1+#ppt_w/2"/>
                                          </p:val>
                                        </p:tav>
                                        <p:tav tm="100000">
                                          <p:val>
                                            <p:strVal val="#ppt_x"/>
                                          </p:val>
                                        </p:tav>
                                      </p:tavLst>
                                    </p:anim>
                                    <p:anim calcmode="lin" valueType="num">
                                      <p:cBhvr additive="base">
                                        <p:cTn id="24" dur="500" fill="hold"/>
                                        <p:tgtEl>
                                          <p:spTgt spid="1639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6403"/>
                                        </p:tgtEl>
                                        <p:attrNameLst>
                                          <p:attrName>style.visibility</p:attrName>
                                        </p:attrNameLst>
                                      </p:cBhvr>
                                      <p:to>
                                        <p:strVal val="visible"/>
                                      </p:to>
                                    </p:set>
                                    <p:animEffect transition="in" filter="dissolve">
                                      <p:cBhvr>
                                        <p:cTn id="29" dur="500"/>
                                        <p:tgtEl>
                                          <p:spTgt spid="1640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6410"/>
                                        </p:tgtEl>
                                        <p:attrNameLst>
                                          <p:attrName>style.visibility</p:attrName>
                                        </p:attrNameLst>
                                      </p:cBhvr>
                                      <p:to>
                                        <p:strVal val="visible"/>
                                      </p:to>
                                    </p:set>
                                    <p:anim calcmode="lin" valueType="num">
                                      <p:cBhvr additive="base">
                                        <p:cTn id="34" dur="500" fill="hold"/>
                                        <p:tgtEl>
                                          <p:spTgt spid="16410"/>
                                        </p:tgtEl>
                                        <p:attrNameLst>
                                          <p:attrName>ppt_x</p:attrName>
                                        </p:attrNameLst>
                                      </p:cBhvr>
                                      <p:tavLst>
                                        <p:tav tm="0">
                                          <p:val>
                                            <p:strVal val="1+#ppt_w/2"/>
                                          </p:val>
                                        </p:tav>
                                        <p:tav tm="100000">
                                          <p:val>
                                            <p:strVal val="#ppt_x"/>
                                          </p:val>
                                        </p:tav>
                                      </p:tavLst>
                                    </p:anim>
                                    <p:anim calcmode="lin" valueType="num">
                                      <p:cBhvr additive="base">
                                        <p:cTn id="35" dur="500" fill="hold"/>
                                        <p:tgtEl>
                                          <p:spTgt spid="164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utoUpdateAnimBg="0"/>
      <p:bldP spid="16394" grpId="0" autoUpdateAnimBg="0"/>
      <p:bldP spid="1641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304800" y="457200"/>
            <a:ext cx="8458200" cy="155257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Lembra do ISOOCTANO, molécula da gasolina, cuja índice de octanagem tem valor 100, e é considerado uma gasolina de ótima qualidade. Agora podemos dar o nome oficial para o ISOOCTANO.</a:t>
            </a:r>
          </a:p>
        </p:txBody>
      </p:sp>
      <p:grpSp>
        <p:nvGrpSpPr>
          <p:cNvPr id="17412" name="Group 4"/>
          <p:cNvGrpSpPr>
            <a:grpSpLocks/>
          </p:cNvGrpSpPr>
          <p:nvPr/>
        </p:nvGrpSpPr>
        <p:grpSpPr bwMode="auto">
          <a:xfrm>
            <a:off x="2286000" y="2286000"/>
            <a:ext cx="4038600" cy="1581150"/>
            <a:chOff x="288" y="2400"/>
            <a:chExt cx="2544" cy="996"/>
          </a:xfrm>
        </p:grpSpPr>
        <p:sp>
          <p:nvSpPr>
            <p:cNvPr id="17413" name="Text Box 5"/>
            <p:cNvSpPr txBox="1">
              <a:spLocks noChangeArrowheads="1"/>
            </p:cNvSpPr>
            <p:nvPr/>
          </p:nvSpPr>
          <p:spPr bwMode="auto">
            <a:xfrm>
              <a:off x="288" y="2400"/>
              <a:ext cx="2544" cy="996"/>
            </a:xfrm>
            <a:prstGeom prst="rect">
              <a:avLst/>
            </a:prstGeom>
            <a:noFill/>
            <a:ln w="28575">
              <a:solidFill>
                <a:schemeClr val="tx1"/>
              </a:solidFill>
              <a:miter lim="800000"/>
              <a:headEnd/>
              <a:tailEnd/>
            </a:ln>
            <a:effectLst/>
          </p:spPr>
          <p:txBody>
            <a:bodyPr>
              <a:spAutoFit/>
            </a:bodyPr>
            <a:lstStyle/>
            <a:p>
              <a:pPr>
                <a:spcBef>
                  <a:spcPct val="50000"/>
                </a:spcBef>
              </a:pPr>
              <a:r>
                <a:rPr lang="pt-BR"/>
                <a:t>           </a:t>
              </a:r>
              <a:r>
                <a:rPr lang="pt-BR" b="1"/>
                <a:t>CH</a:t>
              </a:r>
              <a:r>
                <a:rPr lang="pt-BR" b="1" baseline="-25000"/>
                <a:t>3</a:t>
              </a:r>
              <a:r>
                <a:rPr lang="pt-BR" b="1"/>
                <a:t> </a:t>
              </a:r>
            </a:p>
            <a:p>
              <a:pPr>
                <a:spcBef>
                  <a:spcPct val="50000"/>
                </a:spcBef>
              </a:pPr>
              <a:r>
                <a:rPr lang="pt-BR" b="1"/>
                <a:t>H</a:t>
              </a:r>
              <a:r>
                <a:rPr lang="pt-BR" b="1" baseline="-25000"/>
                <a:t>3</a:t>
              </a:r>
              <a:r>
                <a:rPr lang="pt-BR" b="1"/>
                <a:t>C—C—CH</a:t>
              </a:r>
              <a:r>
                <a:rPr lang="pt-BR" b="1" baseline="-25000"/>
                <a:t>2</a:t>
              </a:r>
              <a:r>
                <a:rPr lang="pt-BR" b="1"/>
                <a:t>—CH —CH</a:t>
              </a:r>
              <a:r>
                <a:rPr lang="pt-BR" b="1" baseline="-25000"/>
                <a:t>3</a:t>
              </a:r>
              <a:r>
                <a:rPr lang="pt-BR" b="1"/>
                <a:t> </a:t>
              </a:r>
            </a:p>
            <a:p>
              <a:pPr>
                <a:spcBef>
                  <a:spcPct val="50000"/>
                </a:spcBef>
              </a:pPr>
              <a:r>
                <a:rPr lang="pt-BR" b="1"/>
                <a:t>          CH</a:t>
              </a:r>
              <a:r>
                <a:rPr lang="pt-BR" b="1" baseline="-25000"/>
                <a:t>3</a:t>
              </a:r>
              <a:r>
                <a:rPr lang="pt-BR" b="1"/>
                <a:t>            CH</a:t>
              </a:r>
              <a:r>
                <a:rPr lang="pt-BR" b="1" baseline="-25000"/>
                <a:t>3</a:t>
              </a:r>
              <a:endParaRPr lang="pt-BR" b="1"/>
            </a:p>
          </p:txBody>
        </p:sp>
        <p:sp>
          <p:nvSpPr>
            <p:cNvPr id="17414" name="Line 6"/>
            <p:cNvSpPr>
              <a:spLocks noChangeShapeType="1"/>
            </p:cNvSpPr>
            <p:nvPr/>
          </p:nvSpPr>
          <p:spPr bwMode="auto">
            <a:xfrm>
              <a:off x="960" y="2640"/>
              <a:ext cx="0" cy="144"/>
            </a:xfrm>
            <a:prstGeom prst="line">
              <a:avLst/>
            </a:prstGeom>
            <a:noFill/>
            <a:ln w="9525">
              <a:solidFill>
                <a:schemeClr val="tx1"/>
              </a:solidFill>
              <a:round/>
              <a:headEnd/>
              <a:tailEnd/>
            </a:ln>
            <a:effectLst/>
          </p:spPr>
          <p:txBody>
            <a:bodyPr wrap="none" anchor="ctr"/>
            <a:lstStyle/>
            <a:p>
              <a:endParaRPr lang="pt-BR"/>
            </a:p>
          </p:txBody>
        </p:sp>
        <p:sp>
          <p:nvSpPr>
            <p:cNvPr id="17415" name="Line 7"/>
            <p:cNvSpPr>
              <a:spLocks noChangeShapeType="1"/>
            </p:cNvSpPr>
            <p:nvPr/>
          </p:nvSpPr>
          <p:spPr bwMode="auto">
            <a:xfrm>
              <a:off x="960" y="2976"/>
              <a:ext cx="0" cy="144"/>
            </a:xfrm>
            <a:prstGeom prst="line">
              <a:avLst/>
            </a:prstGeom>
            <a:noFill/>
            <a:ln w="9525">
              <a:solidFill>
                <a:schemeClr val="tx1"/>
              </a:solidFill>
              <a:round/>
              <a:headEnd/>
              <a:tailEnd/>
            </a:ln>
            <a:effectLst/>
          </p:spPr>
          <p:txBody>
            <a:bodyPr wrap="none" anchor="ctr"/>
            <a:lstStyle/>
            <a:p>
              <a:endParaRPr lang="pt-BR"/>
            </a:p>
          </p:txBody>
        </p:sp>
        <p:sp>
          <p:nvSpPr>
            <p:cNvPr id="17416" name="Line 8"/>
            <p:cNvSpPr>
              <a:spLocks noChangeShapeType="1"/>
            </p:cNvSpPr>
            <p:nvPr/>
          </p:nvSpPr>
          <p:spPr bwMode="auto">
            <a:xfrm>
              <a:off x="1872" y="2976"/>
              <a:ext cx="0" cy="144"/>
            </a:xfrm>
            <a:prstGeom prst="line">
              <a:avLst/>
            </a:prstGeom>
            <a:noFill/>
            <a:ln w="9525">
              <a:solidFill>
                <a:schemeClr val="tx1"/>
              </a:solidFill>
              <a:round/>
              <a:headEnd/>
              <a:tailEnd/>
            </a:ln>
            <a:effectLst/>
          </p:spPr>
          <p:txBody>
            <a:bodyPr wrap="none" anchor="ctr"/>
            <a:lstStyle/>
            <a:p>
              <a:endParaRPr lang="pt-BR"/>
            </a:p>
          </p:txBody>
        </p:sp>
      </p:grpSp>
      <p:sp>
        <p:nvSpPr>
          <p:cNvPr id="17417" name="Text Box 9"/>
          <p:cNvSpPr txBox="1">
            <a:spLocks noChangeArrowheads="1"/>
          </p:cNvSpPr>
          <p:nvPr/>
        </p:nvSpPr>
        <p:spPr bwMode="auto">
          <a:xfrm>
            <a:off x="533400" y="5334000"/>
            <a:ext cx="80772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2,2,4-trimetil-pentano </a:t>
            </a:r>
            <a:r>
              <a:rPr lang="pt-BR" b="1">
                <a:solidFill>
                  <a:srgbClr val="66FF33"/>
                </a:solidFill>
              </a:rPr>
              <a:t>(correto, pois  2 + 2 + 4  = 8)</a:t>
            </a:r>
          </a:p>
        </p:txBody>
      </p:sp>
      <p:sp>
        <p:nvSpPr>
          <p:cNvPr id="17418" name="Text Box 10"/>
          <p:cNvSpPr txBox="1">
            <a:spLocks noChangeArrowheads="1"/>
          </p:cNvSpPr>
          <p:nvPr/>
        </p:nvSpPr>
        <p:spPr bwMode="auto">
          <a:xfrm>
            <a:off x="533400" y="5943600"/>
            <a:ext cx="80772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2,4,4-trimetil-pentano </a:t>
            </a:r>
            <a:r>
              <a:rPr lang="pt-BR" b="1">
                <a:solidFill>
                  <a:srgbClr val="66FF33"/>
                </a:solidFill>
              </a:rPr>
              <a:t>(incorreto, pois  2 + 4 + 4 =  10)</a:t>
            </a:r>
          </a:p>
        </p:txBody>
      </p:sp>
      <p:sp>
        <p:nvSpPr>
          <p:cNvPr id="17419" name="Text Box 11"/>
          <p:cNvSpPr txBox="1">
            <a:spLocks noChangeArrowheads="1"/>
          </p:cNvSpPr>
          <p:nvPr/>
        </p:nvSpPr>
        <p:spPr bwMode="auto">
          <a:xfrm>
            <a:off x="381000" y="4343400"/>
            <a:ext cx="8153400" cy="822325"/>
          </a:xfrm>
          <a:prstGeom prst="rect">
            <a:avLst/>
          </a:prstGeom>
          <a:noFill/>
          <a:ln w="9525">
            <a:noFill/>
            <a:miter lim="800000"/>
            <a:headEnd/>
            <a:tailEnd/>
          </a:ln>
          <a:effectLst/>
        </p:spPr>
        <p:txBody>
          <a:bodyPr>
            <a:spAutoFit/>
          </a:bodyPr>
          <a:lstStyle/>
          <a:p>
            <a:pPr>
              <a:spcBef>
                <a:spcPct val="50000"/>
              </a:spcBef>
            </a:pPr>
            <a:r>
              <a:rPr lang="pt-BR" u="sng">
                <a:solidFill>
                  <a:srgbClr val="66FF33"/>
                </a:solidFill>
                <a:effectLst>
                  <a:outerShdw blurRad="38100" dist="38100" dir="2700000" algn="tl">
                    <a:srgbClr val="000000"/>
                  </a:outerShdw>
                </a:effectLst>
              </a:rPr>
              <a:t>Regra dos menores números</a:t>
            </a:r>
            <a:r>
              <a:rPr lang="pt-BR"/>
              <a:t> </a:t>
            </a:r>
            <a:r>
              <a:rPr lang="pt-BR" b="1">
                <a:solidFill>
                  <a:schemeClr val="bg1"/>
                </a:solidFill>
              </a:rPr>
              <a:t>– A soma das posições dos grupos orgânicos ou insaturações, devem ser as menores possíveis.</a:t>
            </a:r>
          </a:p>
        </p:txBody>
      </p:sp>
      <p:sp>
        <p:nvSpPr>
          <p:cNvPr id="17421" name="Text Box 13"/>
          <p:cNvSpPr txBox="1">
            <a:spLocks noChangeArrowheads="1"/>
          </p:cNvSpPr>
          <p:nvPr/>
        </p:nvSpPr>
        <p:spPr bwMode="auto">
          <a:xfrm>
            <a:off x="2667000" y="2590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1</a:t>
            </a:r>
          </a:p>
        </p:txBody>
      </p:sp>
      <p:sp>
        <p:nvSpPr>
          <p:cNvPr id="17423" name="Text Box 15"/>
          <p:cNvSpPr txBox="1">
            <a:spLocks noChangeArrowheads="1"/>
          </p:cNvSpPr>
          <p:nvPr/>
        </p:nvSpPr>
        <p:spPr bwMode="auto">
          <a:xfrm>
            <a:off x="3048000" y="2590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17424" name="Text Box 16"/>
          <p:cNvSpPr txBox="1">
            <a:spLocks noChangeArrowheads="1"/>
          </p:cNvSpPr>
          <p:nvPr/>
        </p:nvSpPr>
        <p:spPr bwMode="auto">
          <a:xfrm>
            <a:off x="3733800" y="2590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3</a:t>
            </a:r>
          </a:p>
        </p:txBody>
      </p:sp>
      <p:sp>
        <p:nvSpPr>
          <p:cNvPr id="17425" name="Text Box 17"/>
          <p:cNvSpPr txBox="1">
            <a:spLocks noChangeArrowheads="1"/>
          </p:cNvSpPr>
          <p:nvPr/>
        </p:nvSpPr>
        <p:spPr bwMode="auto">
          <a:xfrm>
            <a:off x="4572000" y="2590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4</a:t>
            </a:r>
          </a:p>
        </p:txBody>
      </p:sp>
      <p:sp>
        <p:nvSpPr>
          <p:cNvPr id="17426" name="Text Box 18"/>
          <p:cNvSpPr txBox="1">
            <a:spLocks noChangeArrowheads="1"/>
          </p:cNvSpPr>
          <p:nvPr/>
        </p:nvSpPr>
        <p:spPr bwMode="auto">
          <a:xfrm>
            <a:off x="5334000" y="2590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ppt_x"/>
                                          </p:val>
                                        </p:tav>
                                        <p:tav tm="100000">
                                          <p:val>
                                            <p:strVal val="#ppt_x"/>
                                          </p:val>
                                        </p:tav>
                                      </p:tavLst>
                                    </p:anim>
                                    <p:anim calcmode="lin" valueType="num">
                                      <p:cBhvr additive="base">
                                        <p:cTn id="8" dur="500" fill="hold"/>
                                        <p:tgtEl>
                                          <p:spTgt spid="174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7412"/>
                                        </p:tgtEl>
                                        <p:attrNameLst>
                                          <p:attrName>style.visibility</p:attrName>
                                        </p:attrNameLst>
                                      </p:cBhvr>
                                      <p:to>
                                        <p:strVal val="visible"/>
                                      </p:to>
                                    </p:set>
                                    <p:animEffect transition="in" filter="dissolve">
                                      <p:cBhvr>
                                        <p:cTn id="13" dur="500"/>
                                        <p:tgtEl>
                                          <p:spTgt spid="1741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421"/>
                                        </p:tgtEl>
                                        <p:attrNameLst>
                                          <p:attrName>style.visibility</p:attrName>
                                        </p:attrNameLst>
                                      </p:cBhvr>
                                      <p:to>
                                        <p:strVal val="visible"/>
                                      </p:to>
                                    </p:set>
                                    <p:animEffect transition="in" filter="dissolve">
                                      <p:cBhvr>
                                        <p:cTn id="18" dur="500"/>
                                        <p:tgtEl>
                                          <p:spTgt spid="1742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7423"/>
                                        </p:tgtEl>
                                        <p:attrNameLst>
                                          <p:attrName>style.visibility</p:attrName>
                                        </p:attrNameLst>
                                      </p:cBhvr>
                                      <p:to>
                                        <p:strVal val="visible"/>
                                      </p:to>
                                    </p:set>
                                    <p:animEffect transition="in" filter="dissolve">
                                      <p:cBhvr>
                                        <p:cTn id="23" dur="500"/>
                                        <p:tgtEl>
                                          <p:spTgt spid="1742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7424"/>
                                        </p:tgtEl>
                                        <p:attrNameLst>
                                          <p:attrName>style.visibility</p:attrName>
                                        </p:attrNameLst>
                                      </p:cBhvr>
                                      <p:to>
                                        <p:strVal val="visible"/>
                                      </p:to>
                                    </p:set>
                                    <p:animEffect transition="in" filter="dissolve">
                                      <p:cBhvr>
                                        <p:cTn id="28" dur="500"/>
                                        <p:tgtEl>
                                          <p:spTgt spid="1742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7425"/>
                                        </p:tgtEl>
                                        <p:attrNameLst>
                                          <p:attrName>style.visibility</p:attrName>
                                        </p:attrNameLst>
                                      </p:cBhvr>
                                      <p:to>
                                        <p:strVal val="visible"/>
                                      </p:to>
                                    </p:set>
                                    <p:animEffect transition="in" filter="dissolve">
                                      <p:cBhvr>
                                        <p:cTn id="33" dur="500"/>
                                        <p:tgtEl>
                                          <p:spTgt spid="17425"/>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7426"/>
                                        </p:tgtEl>
                                        <p:attrNameLst>
                                          <p:attrName>style.visibility</p:attrName>
                                        </p:attrNameLst>
                                      </p:cBhvr>
                                      <p:to>
                                        <p:strVal val="visible"/>
                                      </p:to>
                                    </p:set>
                                    <p:animEffect transition="in" filter="dissolve">
                                      <p:cBhvr>
                                        <p:cTn id="38" dur="500"/>
                                        <p:tgtEl>
                                          <p:spTgt spid="1742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419"/>
                                        </p:tgtEl>
                                        <p:attrNameLst>
                                          <p:attrName>style.visibility</p:attrName>
                                        </p:attrNameLst>
                                      </p:cBhvr>
                                      <p:to>
                                        <p:strVal val="visible"/>
                                      </p:to>
                                    </p:set>
                                    <p:anim calcmode="lin" valueType="num">
                                      <p:cBhvr additive="base">
                                        <p:cTn id="43" dur="500" fill="hold"/>
                                        <p:tgtEl>
                                          <p:spTgt spid="17419"/>
                                        </p:tgtEl>
                                        <p:attrNameLst>
                                          <p:attrName>ppt_x</p:attrName>
                                        </p:attrNameLst>
                                      </p:cBhvr>
                                      <p:tavLst>
                                        <p:tav tm="0">
                                          <p:val>
                                            <p:strVal val="#ppt_x"/>
                                          </p:val>
                                        </p:tav>
                                        <p:tav tm="100000">
                                          <p:val>
                                            <p:strVal val="#ppt_x"/>
                                          </p:val>
                                        </p:tav>
                                      </p:tavLst>
                                    </p:anim>
                                    <p:anim calcmode="lin" valueType="num">
                                      <p:cBhvr additive="base">
                                        <p:cTn id="44" dur="500" fill="hold"/>
                                        <p:tgtEl>
                                          <p:spTgt spid="1741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417"/>
                                        </p:tgtEl>
                                        <p:attrNameLst>
                                          <p:attrName>style.visibility</p:attrName>
                                        </p:attrNameLst>
                                      </p:cBhvr>
                                      <p:to>
                                        <p:strVal val="visible"/>
                                      </p:to>
                                    </p:set>
                                    <p:anim calcmode="lin" valueType="num">
                                      <p:cBhvr additive="base">
                                        <p:cTn id="49" dur="500" fill="hold"/>
                                        <p:tgtEl>
                                          <p:spTgt spid="17417"/>
                                        </p:tgtEl>
                                        <p:attrNameLst>
                                          <p:attrName>ppt_x</p:attrName>
                                        </p:attrNameLst>
                                      </p:cBhvr>
                                      <p:tavLst>
                                        <p:tav tm="0">
                                          <p:val>
                                            <p:strVal val="0-#ppt_w/2"/>
                                          </p:val>
                                        </p:tav>
                                        <p:tav tm="100000">
                                          <p:val>
                                            <p:strVal val="#ppt_x"/>
                                          </p:val>
                                        </p:tav>
                                      </p:tavLst>
                                    </p:anim>
                                    <p:anim calcmode="lin" valueType="num">
                                      <p:cBhvr additive="base">
                                        <p:cTn id="50" dur="500" fill="hold"/>
                                        <p:tgtEl>
                                          <p:spTgt spid="1741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2" fill="hold" grpId="0" nodeType="clickEffect">
                                  <p:stCondLst>
                                    <p:cond delay="0"/>
                                  </p:stCondLst>
                                  <p:childTnLst>
                                    <p:set>
                                      <p:cBhvr>
                                        <p:cTn id="54" dur="1" fill="hold">
                                          <p:stCondLst>
                                            <p:cond delay="0"/>
                                          </p:stCondLst>
                                        </p:cTn>
                                        <p:tgtEl>
                                          <p:spTgt spid="17418"/>
                                        </p:tgtEl>
                                        <p:attrNameLst>
                                          <p:attrName>style.visibility</p:attrName>
                                        </p:attrNameLst>
                                      </p:cBhvr>
                                      <p:to>
                                        <p:strVal val="visible"/>
                                      </p:to>
                                    </p:set>
                                    <p:anim calcmode="lin" valueType="num">
                                      <p:cBhvr additive="base">
                                        <p:cTn id="55" dur="500" fill="hold"/>
                                        <p:tgtEl>
                                          <p:spTgt spid="17418"/>
                                        </p:tgtEl>
                                        <p:attrNameLst>
                                          <p:attrName>ppt_x</p:attrName>
                                        </p:attrNameLst>
                                      </p:cBhvr>
                                      <p:tavLst>
                                        <p:tav tm="0">
                                          <p:val>
                                            <p:strVal val="0-#ppt_w/2"/>
                                          </p:val>
                                        </p:tav>
                                        <p:tav tm="100000">
                                          <p:val>
                                            <p:strVal val="#ppt_x"/>
                                          </p:val>
                                        </p:tav>
                                      </p:tavLst>
                                    </p:anim>
                                    <p:anim calcmode="lin" valueType="num">
                                      <p:cBhvr additive="base">
                                        <p:cTn id="56" dur="500" fill="hold"/>
                                        <p:tgtEl>
                                          <p:spTgt spid="174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autoUpdateAnimBg="0"/>
      <p:bldP spid="17417" grpId="0" autoUpdateAnimBg="0"/>
      <p:bldP spid="17418" grpId="0" autoUpdateAnimBg="0"/>
      <p:bldP spid="17419" grpId="0" autoUpdateAnimBg="0"/>
      <p:bldP spid="17421" grpId="0" autoUpdateAnimBg="0"/>
      <p:bldP spid="17423" grpId="0" autoUpdateAnimBg="0"/>
      <p:bldP spid="17424" grpId="0" autoUpdateAnimBg="0"/>
      <p:bldP spid="17425" grpId="0" autoUpdateAnimBg="0"/>
      <p:bldP spid="1742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p:cNvSpPr txBox="1">
            <a:spLocks noChangeArrowheads="1"/>
          </p:cNvSpPr>
          <p:nvPr/>
        </p:nvSpPr>
        <p:spPr bwMode="auto">
          <a:xfrm>
            <a:off x="304800" y="304800"/>
            <a:ext cx="83058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Mais um exemplo para você : </a:t>
            </a:r>
          </a:p>
        </p:txBody>
      </p:sp>
      <p:grpSp>
        <p:nvGrpSpPr>
          <p:cNvPr id="19472" name="Group 16"/>
          <p:cNvGrpSpPr>
            <a:grpSpLocks/>
          </p:cNvGrpSpPr>
          <p:nvPr/>
        </p:nvGrpSpPr>
        <p:grpSpPr bwMode="auto">
          <a:xfrm>
            <a:off x="228600" y="914400"/>
            <a:ext cx="5129213" cy="3195638"/>
            <a:chOff x="240" y="768"/>
            <a:chExt cx="3231" cy="2013"/>
          </a:xfrm>
        </p:grpSpPr>
        <p:sp>
          <p:nvSpPr>
            <p:cNvPr id="19462" name="Rectangle 6"/>
            <p:cNvSpPr>
              <a:spLocks noChangeArrowheads="1"/>
            </p:cNvSpPr>
            <p:nvPr/>
          </p:nvSpPr>
          <p:spPr bwMode="auto">
            <a:xfrm>
              <a:off x="240" y="768"/>
              <a:ext cx="3231" cy="2013"/>
            </a:xfrm>
            <a:prstGeom prst="rect">
              <a:avLst/>
            </a:prstGeom>
            <a:noFill/>
            <a:ln w="9525">
              <a:noFill/>
              <a:miter lim="800000"/>
              <a:headEnd/>
              <a:tailEnd/>
            </a:ln>
            <a:effectLst/>
          </p:spPr>
          <p:txBody>
            <a:bodyPr wrap="none">
              <a:spAutoFit/>
            </a:bodyPr>
            <a:lstStyle/>
            <a:p>
              <a:pPr>
                <a:spcBef>
                  <a:spcPct val="50000"/>
                </a:spcBef>
              </a:pPr>
              <a:r>
                <a:rPr lang="pt-BR" b="1"/>
                <a:t>                                </a:t>
              </a:r>
              <a:r>
                <a:rPr lang="pt-BR" b="1">
                  <a:solidFill>
                    <a:srgbClr val="CC0000"/>
                  </a:solidFill>
                </a:rPr>
                <a:t>CH</a:t>
              </a:r>
              <a:r>
                <a:rPr lang="pt-BR" b="1" baseline="-25000">
                  <a:solidFill>
                    <a:srgbClr val="CC0000"/>
                  </a:solidFill>
                </a:rPr>
                <a:t>3</a:t>
              </a:r>
              <a:r>
                <a:rPr lang="pt-BR" b="1" baseline="-25000"/>
                <a:t> </a:t>
              </a:r>
            </a:p>
            <a:p>
              <a:pPr>
                <a:spcBef>
                  <a:spcPct val="50000"/>
                </a:spcBef>
              </a:pPr>
              <a:r>
                <a:rPr lang="pt-BR" b="1"/>
                <a:t>                                </a:t>
              </a:r>
              <a:r>
                <a:rPr lang="pt-BR" b="1">
                  <a:solidFill>
                    <a:srgbClr val="CC0000"/>
                  </a:solidFill>
                </a:rPr>
                <a:t>CH</a:t>
              </a:r>
              <a:r>
                <a:rPr lang="pt-BR" b="1" baseline="-25000">
                  <a:solidFill>
                    <a:srgbClr val="CC0000"/>
                  </a:solidFill>
                </a:rPr>
                <a:t>2</a:t>
              </a:r>
              <a:r>
                <a:rPr lang="pt-BR" b="1" baseline="-25000"/>
                <a:t> </a:t>
              </a:r>
            </a:p>
            <a:p>
              <a:pPr>
                <a:spcBef>
                  <a:spcPct val="50000"/>
                </a:spcBef>
              </a:pPr>
              <a:r>
                <a:rPr lang="pt-BR" b="1" baseline="-25000"/>
                <a:t>                               </a:t>
              </a:r>
              <a:r>
                <a:rPr lang="pt-BR" b="1"/>
                <a:t>CH</a:t>
              </a:r>
              <a:r>
                <a:rPr lang="pt-BR" b="1" baseline="-25000"/>
                <a:t>3      </a:t>
              </a:r>
              <a:r>
                <a:rPr lang="pt-BR" b="1">
                  <a:solidFill>
                    <a:srgbClr val="CC0000"/>
                  </a:solidFill>
                </a:rPr>
                <a:t>CH</a:t>
              </a:r>
              <a:r>
                <a:rPr lang="pt-BR" b="1" baseline="-25000">
                  <a:solidFill>
                    <a:srgbClr val="CC0000"/>
                  </a:solidFill>
                </a:rPr>
                <a:t>2</a:t>
              </a:r>
              <a:endParaRPr lang="pt-BR" b="1">
                <a:solidFill>
                  <a:srgbClr val="CC0000"/>
                </a:solidFill>
              </a:endParaRPr>
            </a:p>
            <a:p>
              <a:pPr>
                <a:spcBef>
                  <a:spcPct val="50000"/>
                </a:spcBef>
              </a:pPr>
              <a:r>
                <a:rPr lang="pt-BR" b="1"/>
                <a:t>H</a:t>
              </a:r>
              <a:r>
                <a:rPr lang="pt-BR" b="1" baseline="-25000"/>
                <a:t>3</a:t>
              </a:r>
              <a:r>
                <a:rPr lang="pt-BR" b="1"/>
                <a:t>C—</a:t>
              </a:r>
              <a:r>
                <a:rPr lang="pt-BR" b="1">
                  <a:solidFill>
                    <a:srgbClr val="CC0000"/>
                  </a:solidFill>
                </a:rPr>
                <a:t>CH</a:t>
              </a:r>
              <a:r>
                <a:rPr lang="pt-BR" b="1"/>
                <a:t>—</a:t>
              </a:r>
              <a:r>
                <a:rPr lang="pt-BR" b="1">
                  <a:solidFill>
                    <a:srgbClr val="CC0000"/>
                  </a:solidFill>
                </a:rPr>
                <a:t>CH </a:t>
              </a:r>
              <a:r>
                <a:rPr lang="pt-BR" b="1"/>
                <a:t>— </a:t>
              </a:r>
              <a:r>
                <a:rPr lang="pt-BR" b="1">
                  <a:solidFill>
                    <a:srgbClr val="CC0000"/>
                  </a:solidFill>
                </a:rPr>
                <a:t>C</a:t>
              </a:r>
              <a:r>
                <a:rPr lang="pt-BR" b="1"/>
                <a:t> —CH</a:t>
              </a:r>
              <a:r>
                <a:rPr lang="pt-BR" b="1" baseline="-25000"/>
                <a:t> </a:t>
              </a:r>
              <a:r>
                <a:rPr lang="pt-BR" b="1"/>
                <a:t>—</a:t>
              </a:r>
              <a:r>
                <a:rPr lang="pt-BR" b="1" baseline="-25000"/>
                <a:t> </a:t>
              </a:r>
              <a:r>
                <a:rPr lang="pt-BR" b="1"/>
                <a:t>CH</a:t>
              </a:r>
              <a:r>
                <a:rPr lang="pt-BR" b="1" baseline="-25000"/>
                <a:t>3</a:t>
              </a:r>
              <a:r>
                <a:rPr lang="pt-BR" b="1"/>
                <a:t>     </a:t>
              </a:r>
            </a:p>
            <a:p>
              <a:pPr>
                <a:spcBef>
                  <a:spcPct val="50000"/>
                </a:spcBef>
              </a:pPr>
              <a:r>
                <a:rPr lang="pt-BR" b="1"/>
                <a:t>           </a:t>
              </a:r>
              <a:r>
                <a:rPr lang="pt-BR" b="1">
                  <a:solidFill>
                    <a:srgbClr val="CC0000"/>
                  </a:solidFill>
                </a:rPr>
                <a:t>CH</a:t>
              </a:r>
              <a:r>
                <a:rPr lang="pt-BR" b="1" baseline="-25000">
                  <a:solidFill>
                    <a:srgbClr val="CC0000"/>
                  </a:solidFill>
                </a:rPr>
                <a:t>2</a:t>
              </a:r>
              <a:r>
                <a:rPr lang="pt-BR" b="1" baseline="-25000"/>
                <a:t> </a:t>
              </a:r>
              <a:r>
                <a:rPr lang="pt-BR" b="1"/>
                <a:t>             CH</a:t>
              </a:r>
              <a:r>
                <a:rPr lang="pt-BR" b="1" baseline="-25000"/>
                <a:t>2</a:t>
              </a:r>
              <a:r>
                <a:rPr lang="pt-BR" b="1"/>
                <a:t>  CH</a:t>
              </a:r>
              <a:r>
                <a:rPr lang="pt-BR" b="1" baseline="-25000"/>
                <a:t>3</a:t>
              </a:r>
              <a:r>
                <a:rPr lang="pt-BR" b="1"/>
                <a:t> </a:t>
              </a:r>
            </a:p>
            <a:p>
              <a:pPr>
                <a:spcBef>
                  <a:spcPct val="50000"/>
                </a:spcBef>
              </a:pPr>
              <a:r>
                <a:rPr lang="pt-BR" b="1"/>
                <a:t>           </a:t>
              </a:r>
              <a:r>
                <a:rPr lang="pt-BR" b="1">
                  <a:solidFill>
                    <a:srgbClr val="CC0000"/>
                  </a:solidFill>
                </a:rPr>
                <a:t>CH</a:t>
              </a:r>
              <a:r>
                <a:rPr lang="pt-BR" b="1" baseline="-25000">
                  <a:solidFill>
                    <a:srgbClr val="CC0000"/>
                  </a:solidFill>
                </a:rPr>
                <a:t>3</a:t>
              </a:r>
              <a:r>
                <a:rPr lang="pt-BR" b="1"/>
                <a:t>              CH</a:t>
              </a:r>
              <a:r>
                <a:rPr lang="pt-BR" b="1" baseline="-25000"/>
                <a:t>3</a:t>
              </a:r>
            </a:p>
          </p:txBody>
        </p:sp>
        <p:sp>
          <p:nvSpPr>
            <p:cNvPr id="19463" name="Line 7"/>
            <p:cNvSpPr>
              <a:spLocks noChangeShapeType="1"/>
            </p:cNvSpPr>
            <p:nvPr/>
          </p:nvSpPr>
          <p:spPr bwMode="auto">
            <a:xfrm>
              <a:off x="912" y="2016"/>
              <a:ext cx="0" cy="144"/>
            </a:xfrm>
            <a:prstGeom prst="line">
              <a:avLst/>
            </a:prstGeom>
            <a:noFill/>
            <a:ln w="9525">
              <a:solidFill>
                <a:schemeClr val="tx1"/>
              </a:solidFill>
              <a:round/>
              <a:headEnd/>
              <a:tailEnd/>
            </a:ln>
            <a:effectLst/>
          </p:spPr>
          <p:txBody>
            <a:bodyPr wrap="none" anchor="ctr"/>
            <a:lstStyle/>
            <a:p>
              <a:endParaRPr lang="pt-BR"/>
            </a:p>
          </p:txBody>
        </p:sp>
        <p:sp>
          <p:nvSpPr>
            <p:cNvPr id="19464" name="Line 8"/>
            <p:cNvSpPr>
              <a:spLocks noChangeShapeType="1"/>
            </p:cNvSpPr>
            <p:nvPr/>
          </p:nvSpPr>
          <p:spPr bwMode="auto">
            <a:xfrm>
              <a:off x="1392" y="1728"/>
              <a:ext cx="0" cy="144"/>
            </a:xfrm>
            <a:prstGeom prst="line">
              <a:avLst/>
            </a:prstGeom>
            <a:noFill/>
            <a:ln w="9525">
              <a:solidFill>
                <a:schemeClr val="tx1"/>
              </a:solidFill>
              <a:round/>
              <a:headEnd/>
              <a:tailEnd/>
            </a:ln>
            <a:effectLst/>
          </p:spPr>
          <p:txBody>
            <a:bodyPr wrap="none" anchor="ctr"/>
            <a:lstStyle/>
            <a:p>
              <a:endParaRPr lang="pt-BR"/>
            </a:p>
          </p:txBody>
        </p:sp>
        <p:sp>
          <p:nvSpPr>
            <p:cNvPr id="19465" name="Line 9"/>
            <p:cNvSpPr>
              <a:spLocks noChangeShapeType="1"/>
            </p:cNvSpPr>
            <p:nvPr/>
          </p:nvSpPr>
          <p:spPr bwMode="auto">
            <a:xfrm>
              <a:off x="1872" y="1008"/>
              <a:ext cx="0" cy="144"/>
            </a:xfrm>
            <a:prstGeom prst="line">
              <a:avLst/>
            </a:prstGeom>
            <a:noFill/>
            <a:ln w="9525">
              <a:solidFill>
                <a:schemeClr val="tx1"/>
              </a:solidFill>
              <a:round/>
              <a:headEnd/>
              <a:tailEnd/>
            </a:ln>
            <a:effectLst/>
          </p:spPr>
          <p:txBody>
            <a:bodyPr wrap="none" anchor="ctr"/>
            <a:lstStyle/>
            <a:p>
              <a:endParaRPr lang="pt-BR"/>
            </a:p>
          </p:txBody>
        </p:sp>
        <p:sp>
          <p:nvSpPr>
            <p:cNvPr id="19466" name="Line 10"/>
            <p:cNvSpPr>
              <a:spLocks noChangeShapeType="1"/>
            </p:cNvSpPr>
            <p:nvPr/>
          </p:nvSpPr>
          <p:spPr bwMode="auto">
            <a:xfrm>
              <a:off x="1872" y="1344"/>
              <a:ext cx="0" cy="144"/>
            </a:xfrm>
            <a:prstGeom prst="line">
              <a:avLst/>
            </a:prstGeom>
            <a:noFill/>
            <a:ln w="9525">
              <a:solidFill>
                <a:schemeClr val="tx1"/>
              </a:solidFill>
              <a:round/>
              <a:headEnd/>
              <a:tailEnd/>
            </a:ln>
            <a:effectLst/>
          </p:spPr>
          <p:txBody>
            <a:bodyPr wrap="none" anchor="ctr"/>
            <a:lstStyle/>
            <a:p>
              <a:endParaRPr lang="pt-BR"/>
            </a:p>
          </p:txBody>
        </p:sp>
        <p:sp>
          <p:nvSpPr>
            <p:cNvPr id="19467" name="Line 11"/>
            <p:cNvSpPr>
              <a:spLocks noChangeShapeType="1"/>
            </p:cNvSpPr>
            <p:nvPr/>
          </p:nvSpPr>
          <p:spPr bwMode="auto">
            <a:xfrm>
              <a:off x="912" y="2400"/>
              <a:ext cx="0" cy="144"/>
            </a:xfrm>
            <a:prstGeom prst="line">
              <a:avLst/>
            </a:prstGeom>
            <a:noFill/>
            <a:ln w="9525">
              <a:solidFill>
                <a:schemeClr val="tx1"/>
              </a:solidFill>
              <a:round/>
              <a:headEnd/>
              <a:tailEnd/>
            </a:ln>
            <a:effectLst/>
          </p:spPr>
          <p:txBody>
            <a:bodyPr wrap="none" anchor="ctr"/>
            <a:lstStyle/>
            <a:p>
              <a:endParaRPr lang="pt-BR"/>
            </a:p>
          </p:txBody>
        </p:sp>
        <p:sp>
          <p:nvSpPr>
            <p:cNvPr id="19468" name="Line 12"/>
            <p:cNvSpPr>
              <a:spLocks noChangeShapeType="1"/>
            </p:cNvSpPr>
            <p:nvPr/>
          </p:nvSpPr>
          <p:spPr bwMode="auto">
            <a:xfrm>
              <a:off x="1920" y="1728"/>
              <a:ext cx="0" cy="144"/>
            </a:xfrm>
            <a:prstGeom prst="line">
              <a:avLst/>
            </a:prstGeom>
            <a:noFill/>
            <a:ln w="9525">
              <a:solidFill>
                <a:schemeClr val="tx1"/>
              </a:solidFill>
              <a:round/>
              <a:headEnd/>
              <a:tailEnd/>
            </a:ln>
            <a:effectLst/>
          </p:spPr>
          <p:txBody>
            <a:bodyPr wrap="none" anchor="ctr"/>
            <a:lstStyle/>
            <a:p>
              <a:endParaRPr lang="pt-BR"/>
            </a:p>
          </p:txBody>
        </p:sp>
        <p:sp>
          <p:nvSpPr>
            <p:cNvPr id="19469" name="Line 13"/>
            <p:cNvSpPr>
              <a:spLocks noChangeShapeType="1"/>
            </p:cNvSpPr>
            <p:nvPr/>
          </p:nvSpPr>
          <p:spPr bwMode="auto">
            <a:xfrm>
              <a:off x="1920" y="2064"/>
              <a:ext cx="0" cy="144"/>
            </a:xfrm>
            <a:prstGeom prst="line">
              <a:avLst/>
            </a:prstGeom>
            <a:noFill/>
            <a:ln w="9525">
              <a:solidFill>
                <a:schemeClr val="tx1"/>
              </a:solidFill>
              <a:round/>
              <a:headEnd/>
              <a:tailEnd/>
            </a:ln>
            <a:effectLst/>
          </p:spPr>
          <p:txBody>
            <a:bodyPr wrap="none" anchor="ctr"/>
            <a:lstStyle/>
            <a:p>
              <a:endParaRPr lang="pt-BR"/>
            </a:p>
          </p:txBody>
        </p:sp>
        <p:sp>
          <p:nvSpPr>
            <p:cNvPr id="19470" name="Line 14"/>
            <p:cNvSpPr>
              <a:spLocks noChangeShapeType="1"/>
            </p:cNvSpPr>
            <p:nvPr/>
          </p:nvSpPr>
          <p:spPr bwMode="auto">
            <a:xfrm>
              <a:off x="1920" y="2400"/>
              <a:ext cx="0" cy="144"/>
            </a:xfrm>
            <a:prstGeom prst="line">
              <a:avLst/>
            </a:prstGeom>
            <a:noFill/>
            <a:ln w="9525">
              <a:solidFill>
                <a:schemeClr val="tx1"/>
              </a:solidFill>
              <a:round/>
              <a:headEnd/>
              <a:tailEnd/>
            </a:ln>
            <a:effectLst/>
          </p:spPr>
          <p:txBody>
            <a:bodyPr wrap="none" anchor="ctr"/>
            <a:lstStyle/>
            <a:p>
              <a:endParaRPr lang="pt-BR"/>
            </a:p>
          </p:txBody>
        </p:sp>
        <p:sp>
          <p:nvSpPr>
            <p:cNvPr id="19471" name="Line 15"/>
            <p:cNvSpPr>
              <a:spLocks noChangeShapeType="1"/>
            </p:cNvSpPr>
            <p:nvPr/>
          </p:nvSpPr>
          <p:spPr bwMode="auto">
            <a:xfrm>
              <a:off x="2352" y="2064"/>
              <a:ext cx="0" cy="144"/>
            </a:xfrm>
            <a:prstGeom prst="line">
              <a:avLst/>
            </a:prstGeom>
            <a:noFill/>
            <a:ln w="9525">
              <a:solidFill>
                <a:schemeClr val="tx1"/>
              </a:solidFill>
              <a:round/>
              <a:headEnd/>
              <a:tailEnd/>
            </a:ln>
            <a:effectLst/>
          </p:spPr>
          <p:txBody>
            <a:bodyPr wrap="none" anchor="ctr"/>
            <a:lstStyle/>
            <a:p>
              <a:endParaRPr lang="pt-BR"/>
            </a:p>
          </p:txBody>
        </p:sp>
      </p:grpSp>
      <p:sp>
        <p:nvSpPr>
          <p:cNvPr id="19473" name="Text Box 17"/>
          <p:cNvSpPr txBox="1">
            <a:spLocks noChangeArrowheads="1"/>
          </p:cNvSpPr>
          <p:nvPr/>
        </p:nvSpPr>
        <p:spPr bwMode="auto">
          <a:xfrm>
            <a:off x="4953000" y="228600"/>
            <a:ext cx="4191000" cy="4572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1º localizar a cadeia principal.</a:t>
            </a:r>
          </a:p>
        </p:txBody>
      </p:sp>
      <p:sp>
        <p:nvSpPr>
          <p:cNvPr id="19474" name="Text Box 18"/>
          <p:cNvSpPr txBox="1">
            <a:spLocks noChangeArrowheads="1"/>
          </p:cNvSpPr>
          <p:nvPr/>
        </p:nvSpPr>
        <p:spPr bwMode="auto">
          <a:xfrm>
            <a:off x="4343400" y="1143000"/>
            <a:ext cx="4800600" cy="118745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2º numerar os carbonos da cadeia principal, de acordo com as regras dos menores números possíveis.</a:t>
            </a:r>
          </a:p>
        </p:txBody>
      </p:sp>
      <p:sp>
        <p:nvSpPr>
          <p:cNvPr id="19475" name="Text Box 19"/>
          <p:cNvSpPr txBox="1">
            <a:spLocks noChangeArrowheads="1"/>
          </p:cNvSpPr>
          <p:nvPr/>
        </p:nvSpPr>
        <p:spPr bwMode="auto">
          <a:xfrm>
            <a:off x="5334000" y="2743200"/>
            <a:ext cx="3810000" cy="8223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3º dar nomes aos grupos orgânicos</a:t>
            </a:r>
          </a:p>
        </p:txBody>
      </p:sp>
      <p:sp>
        <p:nvSpPr>
          <p:cNvPr id="19476" name="Text Box 20"/>
          <p:cNvSpPr txBox="1">
            <a:spLocks noChangeArrowheads="1"/>
          </p:cNvSpPr>
          <p:nvPr/>
        </p:nvSpPr>
        <p:spPr bwMode="auto">
          <a:xfrm>
            <a:off x="5334000" y="3962400"/>
            <a:ext cx="4038600" cy="118745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4º escrever o nome do hidrocarbonetos, de acordo com as regras.</a:t>
            </a:r>
          </a:p>
        </p:txBody>
      </p:sp>
      <p:grpSp>
        <p:nvGrpSpPr>
          <p:cNvPr id="19485" name="Group 29"/>
          <p:cNvGrpSpPr>
            <a:grpSpLocks/>
          </p:cNvGrpSpPr>
          <p:nvPr/>
        </p:nvGrpSpPr>
        <p:grpSpPr bwMode="auto">
          <a:xfrm>
            <a:off x="1066800" y="838200"/>
            <a:ext cx="2362200" cy="3276600"/>
            <a:chOff x="672" y="576"/>
            <a:chExt cx="1488" cy="2064"/>
          </a:xfrm>
        </p:grpSpPr>
        <p:sp>
          <p:nvSpPr>
            <p:cNvPr id="19477" name="Line 21"/>
            <p:cNvSpPr>
              <a:spLocks noChangeShapeType="1"/>
            </p:cNvSpPr>
            <p:nvPr/>
          </p:nvSpPr>
          <p:spPr bwMode="auto">
            <a:xfrm>
              <a:off x="1680" y="576"/>
              <a:ext cx="0" cy="960"/>
            </a:xfrm>
            <a:prstGeom prst="line">
              <a:avLst/>
            </a:prstGeom>
            <a:noFill/>
            <a:ln w="9525">
              <a:solidFill>
                <a:schemeClr val="tx1"/>
              </a:solidFill>
              <a:round/>
              <a:headEnd/>
              <a:tailEnd/>
            </a:ln>
            <a:effectLst/>
          </p:spPr>
          <p:txBody>
            <a:bodyPr/>
            <a:lstStyle/>
            <a:p>
              <a:endParaRPr lang="pt-BR"/>
            </a:p>
          </p:txBody>
        </p:sp>
        <p:sp>
          <p:nvSpPr>
            <p:cNvPr id="19478" name="Line 22"/>
            <p:cNvSpPr>
              <a:spLocks noChangeShapeType="1"/>
            </p:cNvSpPr>
            <p:nvPr/>
          </p:nvSpPr>
          <p:spPr bwMode="auto">
            <a:xfrm flipH="1">
              <a:off x="672" y="1536"/>
              <a:ext cx="1008" cy="0"/>
            </a:xfrm>
            <a:prstGeom prst="line">
              <a:avLst/>
            </a:prstGeom>
            <a:noFill/>
            <a:ln w="9525">
              <a:solidFill>
                <a:schemeClr val="tx1"/>
              </a:solidFill>
              <a:round/>
              <a:headEnd/>
              <a:tailEnd/>
            </a:ln>
            <a:effectLst/>
          </p:spPr>
          <p:txBody>
            <a:bodyPr/>
            <a:lstStyle/>
            <a:p>
              <a:endParaRPr lang="pt-BR"/>
            </a:p>
          </p:txBody>
        </p:sp>
        <p:sp>
          <p:nvSpPr>
            <p:cNvPr id="19479" name="Line 23"/>
            <p:cNvSpPr>
              <a:spLocks noChangeShapeType="1"/>
            </p:cNvSpPr>
            <p:nvPr/>
          </p:nvSpPr>
          <p:spPr bwMode="auto">
            <a:xfrm>
              <a:off x="672" y="1536"/>
              <a:ext cx="0" cy="1104"/>
            </a:xfrm>
            <a:prstGeom prst="line">
              <a:avLst/>
            </a:prstGeom>
            <a:noFill/>
            <a:ln w="9525">
              <a:solidFill>
                <a:schemeClr val="tx1"/>
              </a:solidFill>
              <a:round/>
              <a:headEnd/>
              <a:tailEnd/>
            </a:ln>
            <a:effectLst/>
          </p:spPr>
          <p:txBody>
            <a:bodyPr/>
            <a:lstStyle/>
            <a:p>
              <a:endParaRPr lang="pt-BR"/>
            </a:p>
          </p:txBody>
        </p:sp>
        <p:sp>
          <p:nvSpPr>
            <p:cNvPr id="19480" name="Line 24"/>
            <p:cNvSpPr>
              <a:spLocks noChangeShapeType="1"/>
            </p:cNvSpPr>
            <p:nvPr/>
          </p:nvSpPr>
          <p:spPr bwMode="auto">
            <a:xfrm>
              <a:off x="672" y="2640"/>
              <a:ext cx="432" cy="0"/>
            </a:xfrm>
            <a:prstGeom prst="line">
              <a:avLst/>
            </a:prstGeom>
            <a:noFill/>
            <a:ln w="9525">
              <a:solidFill>
                <a:schemeClr val="tx1"/>
              </a:solidFill>
              <a:round/>
              <a:headEnd/>
              <a:tailEnd/>
            </a:ln>
            <a:effectLst/>
          </p:spPr>
          <p:txBody>
            <a:bodyPr/>
            <a:lstStyle/>
            <a:p>
              <a:endParaRPr lang="pt-BR"/>
            </a:p>
          </p:txBody>
        </p:sp>
        <p:sp>
          <p:nvSpPr>
            <p:cNvPr id="19481" name="Line 25"/>
            <p:cNvSpPr>
              <a:spLocks noChangeShapeType="1"/>
            </p:cNvSpPr>
            <p:nvPr/>
          </p:nvSpPr>
          <p:spPr bwMode="auto">
            <a:xfrm flipV="1">
              <a:off x="1104" y="1920"/>
              <a:ext cx="0" cy="720"/>
            </a:xfrm>
            <a:prstGeom prst="line">
              <a:avLst/>
            </a:prstGeom>
            <a:noFill/>
            <a:ln w="9525">
              <a:solidFill>
                <a:schemeClr val="tx1"/>
              </a:solidFill>
              <a:round/>
              <a:headEnd/>
              <a:tailEnd/>
            </a:ln>
            <a:effectLst/>
          </p:spPr>
          <p:txBody>
            <a:bodyPr/>
            <a:lstStyle/>
            <a:p>
              <a:endParaRPr lang="pt-BR"/>
            </a:p>
          </p:txBody>
        </p:sp>
        <p:sp>
          <p:nvSpPr>
            <p:cNvPr id="19482" name="Line 26"/>
            <p:cNvSpPr>
              <a:spLocks noChangeShapeType="1"/>
            </p:cNvSpPr>
            <p:nvPr/>
          </p:nvSpPr>
          <p:spPr bwMode="auto">
            <a:xfrm>
              <a:off x="1104" y="1920"/>
              <a:ext cx="1056" cy="0"/>
            </a:xfrm>
            <a:prstGeom prst="line">
              <a:avLst/>
            </a:prstGeom>
            <a:noFill/>
            <a:ln w="9525">
              <a:solidFill>
                <a:schemeClr val="tx1"/>
              </a:solidFill>
              <a:round/>
              <a:headEnd/>
              <a:tailEnd/>
            </a:ln>
            <a:effectLst/>
          </p:spPr>
          <p:txBody>
            <a:bodyPr/>
            <a:lstStyle/>
            <a:p>
              <a:endParaRPr lang="pt-BR"/>
            </a:p>
          </p:txBody>
        </p:sp>
        <p:sp>
          <p:nvSpPr>
            <p:cNvPr id="19483" name="Line 27"/>
            <p:cNvSpPr>
              <a:spLocks noChangeShapeType="1"/>
            </p:cNvSpPr>
            <p:nvPr/>
          </p:nvSpPr>
          <p:spPr bwMode="auto">
            <a:xfrm flipV="1">
              <a:off x="2160" y="576"/>
              <a:ext cx="0" cy="1344"/>
            </a:xfrm>
            <a:prstGeom prst="line">
              <a:avLst/>
            </a:prstGeom>
            <a:noFill/>
            <a:ln w="9525">
              <a:solidFill>
                <a:schemeClr val="tx1"/>
              </a:solidFill>
              <a:round/>
              <a:headEnd/>
              <a:tailEnd/>
            </a:ln>
            <a:effectLst/>
          </p:spPr>
          <p:txBody>
            <a:bodyPr/>
            <a:lstStyle/>
            <a:p>
              <a:endParaRPr lang="pt-BR"/>
            </a:p>
          </p:txBody>
        </p:sp>
        <p:sp>
          <p:nvSpPr>
            <p:cNvPr id="19484" name="Line 28"/>
            <p:cNvSpPr>
              <a:spLocks noChangeShapeType="1"/>
            </p:cNvSpPr>
            <p:nvPr/>
          </p:nvSpPr>
          <p:spPr bwMode="auto">
            <a:xfrm>
              <a:off x="1680" y="576"/>
              <a:ext cx="480" cy="0"/>
            </a:xfrm>
            <a:prstGeom prst="line">
              <a:avLst/>
            </a:prstGeom>
            <a:noFill/>
            <a:ln w="9525">
              <a:solidFill>
                <a:schemeClr val="tx1"/>
              </a:solidFill>
              <a:round/>
              <a:headEnd/>
              <a:tailEnd/>
            </a:ln>
            <a:effectLst/>
          </p:spPr>
          <p:txBody>
            <a:bodyPr/>
            <a:lstStyle/>
            <a:p>
              <a:endParaRPr lang="pt-BR"/>
            </a:p>
          </p:txBody>
        </p:sp>
      </p:grpSp>
      <p:sp>
        <p:nvSpPr>
          <p:cNvPr id="19486" name="Text Box 30"/>
          <p:cNvSpPr txBox="1">
            <a:spLocks noChangeArrowheads="1"/>
          </p:cNvSpPr>
          <p:nvPr/>
        </p:nvSpPr>
        <p:spPr bwMode="auto">
          <a:xfrm>
            <a:off x="762000" y="3733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1</a:t>
            </a:r>
          </a:p>
        </p:txBody>
      </p:sp>
      <p:sp>
        <p:nvSpPr>
          <p:cNvPr id="19487" name="Text Box 31"/>
          <p:cNvSpPr txBox="1">
            <a:spLocks noChangeArrowheads="1"/>
          </p:cNvSpPr>
          <p:nvPr/>
        </p:nvSpPr>
        <p:spPr bwMode="auto">
          <a:xfrm>
            <a:off x="762000" y="32004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2</a:t>
            </a:r>
          </a:p>
        </p:txBody>
      </p:sp>
      <p:sp>
        <p:nvSpPr>
          <p:cNvPr id="19488" name="Text Box 32"/>
          <p:cNvSpPr txBox="1">
            <a:spLocks noChangeArrowheads="1"/>
          </p:cNvSpPr>
          <p:nvPr/>
        </p:nvSpPr>
        <p:spPr bwMode="auto">
          <a:xfrm>
            <a:off x="1143000" y="2286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3</a:t>
            </a:r>
          </a:p>
        </p:txBody>
      </p:sp>
      <p:sp>
        <p:nvSpPr>
          <p:cNvPr id="19489" name="Text Box 33"/>
          <p:cNvSpPr txBox="1">
            <a:spLocks noChangeArrowheads="1"/>
          </p:cNvSpPr>
          <p:nvPr/>
        </p:nvSpPr>
        <p:spPr bwMode="auto">
          <a:xfrm>
            <a:off x="1752600" y="2286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4</a:t>
            </a:r>
          </a:p>
        </p:txBody>
      </p:sp>
      <p:sp>
        <p:nvSpPr>
          <p:cNvPr id="19490" name="Text Box 34"/>
          <p:cNvSpPr txBox="1">
            <a:spLocks noChangeArrowheads="1"/>
          </p:cNvSpPr>
          <p:nvPr/>
        </p:nvSpPr>
        <p:spPr bwMode="auto">
          <a:xfrm>
            <a:off x="2438400" y="1981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6</a:t>
            </a:r>
          </a:p>
        </p:txBody>
      </p:sp>
      <p:sp>
        <p:nvSpPr>
          <p:cNvPr id="19491" name="Text Box 35"/>
          <p:cNvSpPr txBox="1">
            <a:spLocks noChangeArrowheads="1"/>
          </p:cNvSpPr>
          <p:nvPr/>
        </p:nvSpPr>
        <p:spPr bwMode="auto">
          <a:xfrm>
            <a:off x="2590800" y="2362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5</a:t>
            </a:r>
          </a:p>
        </p:txBody>
      </p:sp>
      <p:sp>
        <p:nvSpPr>
          <p:cNvPr id="19492" name="Text Box 36"/>
          <p:cNvSpPr txBox="1">
            <a:spLocks noChangeArrowheads="1"/>
          </p:cNvSpPr>
          <p:nvPr/>
        </p:nvSpPr>
        <p:spPr bwMode="auto">
          <a:xfrm>
            <a:off x="2438400" y="1524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7</a:t>
            </a:r>
          </a:p>
        </p:txBody>
      </p:sp>
      <p:sp>
        <p:nvSpPr>
          <p:cNvPr id="19493" name="Text Box 37"/>
          <p:cNvSpPr txBox="1">
            <a:spLocks noChangeArrowheads="1"/>
          </p:cNvSpPr>
          <p:nvPr/>
        </p:nvSpPr>
        <p:spPr bwMode="auto">
          <a:xfrm>
            <a:off x="2438400" y="990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0066"/>
                </a:solidFill>
              </a:rPr>
              <a:t>8</a:t>
            </a:r>
          </a:p>
        </p:txBody>
      </p:sp>
      <p:grpSp>
        <p:nvGrpSpPr>
          <p:cNvPr id="19509" name="Group 53"/>
          <p:cNvGrpSpPr>
            <a:grpSpLocks/>
          </p:cNvGrpSpPr>
          <p:nvPr/>
        </p:nvGrpSpPr>
        <p:grpSpPr bwMode="auto">
          <a:xfrm>
            <a:off x="0" y="1143000"/>
            <a:ext cx="2514600" cy="2133600"/>
            <a:chOff x="0" y="720"/>
            <a:chExt cx="1584" cy="1344"/>
          </a:xfrm>
        </p:grpSpPr>
        <p:sp>
          <p:nvSpPr>
            <p:cNvPr id="19494" name="Oval 38"/>
            <p:cNvSpPr>
              <a:spLocks noChangeArrowheads="1"/>
            </p:cNvSpPr>
            <p:nvPr/>
          </p:nvSpPr>
          <p:spPr bwMode="auto">
            <a:xfrm>
              <a:off x="0" y="1440"/>
              <a:ext cx="576" cy="624"/>
            </a:xfrm>
            <a:prstGeom prst="ellipse">
              <a:avLst/>
            </a:prstGeom>
            <a:noFill/>
            <a:ln w="9525">
              <a:solidFill>
                <a:srgbClr val="FFFF00"/>
              </a:solidFill>
              <a:round/>
              <a:headEnd/>
              <a:tailEnd/>
            </a:ln>
            <a:effectLst/>
          </p:spPr>
          <p:txBody>
            <a:bodyPr wrap="none" anchor="ctr"/>
            <a:lstStyle/>
            <a:p>
              <a:pPr algn="ctr"/>
              <a:endParaRPr lang="pt-BR">
                <a:solidFill>
                  <a:srgbClr val="FFFF00"/>
                </a:solidFill>
              </a:endParaRPr>
            </a:p>
          </p:txBody>
        </p:sp>
        <p:sp>
          <p:nvSpPr>
            <p:cNvPr id="19495" name="Oval 39"/>
            <p:cNvSpPr>
              <a:spLocks noChangeArrowheads="1"/>
            </p:cNvSpPr>
            <p:nvPr/>
          </p:nvSpPr>
          <p:spPr bwMode="auto">
            <a:xfrm>
              <a:off x="1152" y="1152"/>
              <a:ext cx="432" cy="480"/>
            </a:xfrm>
            <a:prstGeom prst="ellipse">
              <a:avLst/>
            </a:prstGeom>
            <a:noFill/>
            <a:ln w="9525">
              <a:solidFill>
                <a:srgbClr val="FFFF00"/>
              </a:solidFill>
              <a:round/>
              <a:headEnd/>
              <a:tailEnd/>
            </a:ln>
            <a:effectLst/>
          </p:spPr>
          <p:txBody>
            <a:bodyPr wrap="none" anchor="ctr"/>
            <a:lstStyle/>
            <a:p>
              <a:endParaRPr lang="pt-BR"/>
            </a:p>
          </p:txBody>
        </p:sp>
        <p:sp>
          <p:nvSpPr>
            <p:cNvPr id="19498" name="Text Box 42"/>
            <p:cNvSpPr txBox="1">
              <a:spLocks noChangeArrowheads="1"/>
            </p:cNvSpPr>
            <p:nvPr/>
          </p:nvSpPr>
          <p:spPr bwMode="auto">
            <a:xfrm>
              <a:off x="240" y="720"/>
              <a:ext cx="1104" cy="288"/>
            </a:xfrm>
            <a:prstGeom prst="rect">
              <a:avLst/>
            </a:prstGeom>
            <a:noFill/>
            <a:ln w="9525">
              <a:noFill/>
              <a:miter lim="800000"/>
              <a:headEnd/>
              <a:tailEnd/>
            </a:ln>
            <a:effectLst/>
          </p:spPr>
          <p:txBody>
            <a:bodyPr>
              <a:spAutoFit/>
            </a:bodyPr>
            <a:lstStyle/>
            <a:p>
              <a:pPr>
                <a:spcBef>
                  <a:spcPct val="50000"/>
                </a:spcBef>
              </a:pPr>
              <a:r>
                <a:rPr lang="pt-BR" b="1">
                  <a:solidFill>
                    <a:srgbClr val="FFFF00"/>
                  </a:solidFill>
                </a:rPr>
                <a:t>metil</a:t>
              </a:r>
            </a:p>
          </p:txBody>
        </p:sp>
        <p:sp>
          <p:nvSpPr>
            <p:cNvPr id="19499" name="Line 43"/>
            <p:cNvSpPr>
              <a:spLocks noChangeShapeType="1"/>
            </p:cNvSpPr>
            <p:nvPr/>
          </p:nvSpPr>
          <p:spPr bwMode="auto">
            <a:xfrm flipV="1">
              <a:off x="240" y="1008"/>
              <a:ext cx="192" cy="432"/>
            </a:xfrm>
            <a:prstGeom prst="line">
              <a:avLst/>
            </a:prstGeom>
            <a:noFill/>
            <a:ln w="9525">
              <a:solidFill>
                <a:srgbClr val="FFFF00"/>
              </a:solidFill>
              <a:round/>
              <a:headEnd/>
              <a:tailEnd/>
            </a:ln>
            <a:effectLst/>
          </p:spPr>
          <p:txBody>
            <a:bodyPr/>
            <a:lstStyle/>
            <a:p>
              <a:endParaRPr lang="pt-BR"/>
            </a:p>
          </p:txBody>
        </p:sp>
        <p:sp>
          <p:nvSpPr>
            <p:cNvPr id="19500" name="Line 44"/>
            <p:cNvSpPr>
              <a:spLocks noChangeShapeType="1"/>
            </p:cNvSpPr>
            <p:nvPr/>
          </p:nvSpPr>
          <p:spPr bwMode="auto">
            <a:xfrm flipH="1" flipV="1">
              <a:off x="432" y="1008"/>
              <a:ext cx="768" cy="240"/>
            </a:xfrm>
            <a:prstGeom prst="line">
              <a:avLst/>
            </a:prstGeom>
            <a:noFill/>
            <a:ln w="9525">
              <a:solidFill>
                <a:srgbClr val="FFFF00"/>
              </a:solidFill>
              <a:round/>
              <a:headEnd/>
              <a:tailEnd/>
            </a:ln>
            <a:effectLst/>
          </p:spPr>
          <p:txBody>
            <a:bodyPr/>
            <a:lstStyle/>
            <a:p>
              <a:endParaRPr lang="pt-BR"/>
            </a:p>
          </p:txBody>
        </p:sp>
      </p:grpSp>
      <p:grpSp>
        <p:nvGrpSpPr>
          <p:cNvPr id="19511" name="Group 55"/>
          <p:cNvGrpSpPr>
            <a:grpSpLocks/>
          </p:cNvGrpSpPr>
          <p:nvPr/>
        </p:nvGrpSpPr>
        <p:grpSpPr bwMode="auto">
          <a:xfrm>
            <a:off x="2590800" y="3048000"/>
            <a:ext cx="1905000" cy="1600200"/>
            <a:chOff x="1632" y="1920"/>
            <a:chExt cx="1200" cy="1008"/>
          </a:xfrm>
        </p:grpSpPr>
        <p:sp>
          <p:nvSpPr>
            <p:cNvPr id="19496" name="Oval 40"/>
            <p:cNvSpPr>
              <a:spLocks noChangeArrowheads="1"/>
            </p:cNvSpPr>
            <p:nvPr/>
          </p:nvSpPr>
          <p:spPr bwMode="auto">
            <a:xfrm>
              <a:off x="1632" y="1920"/>
              <a:ext cx="528" cy="768"/>
            </a:xfrm>
            <a:prstGeom prst="ellipse">
              <a:avLst/>
            </a:prstGeom>
            <a:noFill/>
            <a:ln w="9525">
              <a:solidFill>
                <a:srgbClr val="00FFFF"/>
              </a:solidFill>
              <a:round/>
              <a:headEnd/>
              <a:tailEnd/>
            </a:ln>
            <a:effectLst/>
          </p:spPr>
          <p:txBody>
            <a:bodyPr wrap="none" anchor="ctr"/>
            <a:lstStyle/>
            <a:p>
              <a:endParaRPr lang="pt-BR"/>
            </a:p>
          </p:txBody>
        </p:sp>
        <p:sp>
          <p:nvSpPr>
            <p:cNvPr id="19501" name="Text Box 45"/>
            <p:cNvSpPr txBox="1">
              <a:spLocks noChangeArrowheads="1"/>
            </p:cNvSpPr>
            <p:nvPr/>
          </p:nvSpPr>
          <p:spPr bwMode="auto">
            <a:xfrm>
              <a:off x="1776" y="2640"/>
              <a:ext cx="1056" cy="288"/>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etil</a:t>
              </a:r>
            </a:p>
          </p:txBody>
        </p:sp>
      </p:grpSp>
      <p:grpSp>
        <p:nvGrpSpPr>
          <p:cNvPr id="19510" name="Group 54"/>
          <p:cNvGrpSpPr>
            <a:grpSpLocks/>
          </p:cNvGrpSpPr>
          <p:nvPr/>
        </p:nvGrpSpPr>
        <p:grpSpPr bwMode="auto">
          <a:xfrm>
            <a:off x="3352800" y="2286000"/>
            <a:ext cx="2438400" cy="1905000"/>
            <a:chOff x="2112" y="1440"/>
            <a:chExt cx="1536" cy="1200"/>
          </a:xfrm>
        </p:grpSpPr>
        <p:sp>
          <p:nvSpPr>
            <p:cNvPr id="19497" name="Oval 41"/>
            <p:cNvSpPr>
              <a:spLocks noChangeArrowheads="1"/>
            </p:cNvSpPr>
            <p:nvPr/>
          </p:nvSpPr>
          <p:spPr bwMode="auto">
            <a:xfrm>
              <a:off x="2112" y="1440"/>
              <a:ext cx="1056" cy="960"/>
            </a:xfrm>
            <a:prstGeom prst="ellipse">
              <a:avLst/>
            </a:prstGeom>
            <a:noFill/>
            <a:ln w="9525">
              <a:solidFill>
                <a:srgbClr val="66FF33"/>
              </a:solidFill>
              <a:round/>
              <a:headEnd/>
              <a:tailEnd/>
            </a:ln>
            <a:effectLst/>
          </p:spPr>
          <p:txBody>
            <a:bodyPr wrap="none" anchor="ctr"/>
            <a:lstStyle/>
            <a:p>
              <a:pPr algn="ctr"/>
              <a:endParaRPr lang="pt-BR">
                <a:solidFill>
                  <a:srgbClr val="66FF33"/>
                </a:solidFill>
              </a:endParaRPr>
            </a:p>
          </p:txBody>
        </p:sp>
        <p:sp>
          <p:nvSpPr>
            <p:cNvPr id="19502" name="Text Box 46"/>
            <p:cNvSpPr txBox="1">
              <a:spLocks noChangeArrowheads="1"/>
            </p:cNvSpPr>
            <p:nvPr/>
          </p:nvSpPr>
          <p:spPr bwMode="auto">
            <a:xfrm>
              <a:off x="2496" y="2352"/>
              <a:ext cx="1152" cy="288"/>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isopropil</a:t>
              </a:r>
            </a:p>
          </p:txBody>
        </p:sp>
      </p:grpSp>
      <p:sp>
        <p:nvSpPr>
          <p:cNvPr id="19503" name="Text Box 47"/>
          <p:cNvSpPr txBox="1">
            <a:spLocks noChangeArrowheads="1"/>
          </p:cNvSpPr>
          <p:nvPr/>
        </p:nvSpPr>
        <p:spPr bwMode="auto">
          <a:xfrm>
            <a:off x="228600" y="5715000"/>
            <a:ext cx="76962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5-etil</a:t>
            </a:r>
            <a:r>
              <a:rPr lang="en-US" b="1">
                <a:solidFill>
                  <a:srgbClr val="00FFFF"/>
                </a:solidFill>
              </a:rPr>
              <a:t> -</a:t>
            </a:r>
            <a:r>
              <a:rPr lang="pt-BR" b="1">
                <a:solidFill>
                  <a:srgbClr val="FFFF00"/>
                </a:solidFill>
              </a:rPr>
              <a:t> </a:t>
            </a:r>
            <a:r>
              <a:rPr lang="pt-BR" b="1">
                <a:solidFill>
                  <a:srgbClr val="66FF33"/>
                </a:solidFill>
              </a:rPr>
              <a:t>5 </a:t>
            </a:r>
            <a:r>
              <a:rPr lang="en-US" b="1">
                <a:solidFill>
                  <a:srgbClr val="66FF33"/>
                </a:solidFill>
              </a:rPr>
              <a:t>-</a:t>
            </a:r>
            <a:r>
              <a:rPr lang="pt-BR" b="1">
                <a:solidFill>
                  <a:srgbClr val="66FF33"/>
                </a:solidFill>
              </a:rPr>
              <a:t> isopropil</a:t>
            </a:r>
            <a:r>
              <a:rPr lang="pt-BR" b="1">
                <a:solidFill>
                  <a:srgbClr val="FFFF00"/>
                </a:solidFill>
              </a:rPr>
              <a:t> </a:t>
            </a:r>
            <a:r>
              <a:rPr lang="en-US" b="1">
                <a:solidFill>
                  <a:srgbClr val="FFFF00"/>
                </a:solidFill>
              </a:rPr>
              <a:t>- </a:t>
            </a:r>
            <a:r>
              <a:rPr lang="pt-BR" b="1">
                <a:solidFill>
                  <a:srgbClr val="FFFF00"/>
                </a:solidFill>
              </a:rPr>
              <a:t>3,4-dimetil</a:t>
            </a:r>
            <a:r>
              <a:rPr lang="pt-BR" b="1"/>
              <a:t> </a:t>
            </a:r>
            <a:r>
              <a:rPr lang="en-US" b="1"/>
              <a:t>-</a:t>
            </a:r>
            <a:r>
              <a:rPr lang="pt-BR" b="1"/>
              <a:t> </a:t>
            </a:r>
            <a:r>
              <a:rPr lang="pt-BR" b="1">
                <a:solidFill>
                  <a:srgbClr val="CC0000"/>
                </a:solidFill>
              </a:rPr>
              <a:t>octano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ppt_x"/>
                                          </p:val>
                                        </p:tav>
                                        <p:tav tm="100000">
                                          <p:val>
                                            <p:strVal val="#ppt_x"/>
                                          </p:val>
                                        </p:tav>
                                      </p:tavLst>
                                    </p:anim>
                                    <p:anim calcmode="lin" valueType="num">
                                      <p:cBhvr additive="base">
                                        <p:cTn id="8" dur="500" fill="hold"/>
                                        <p:tgtEl>
                                          <p:spTgt spid="194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9472"/>
                                        </p:tgtEl>
                                        <p:attrNameLst>
                                          <p:attrName>style.visibility</p:attrName>
                                        </p:attrNameLst>
                                      </p:cBhvr>
                                      <p:to>
                                        <p:strVal val="visible"/>
                                      </p:to>
                                    </p:set>
                                    <p:animEffect transition="in" filter="dissolve">
                                      <p:cBhvr>
                                        <p:cTn id="13" dur="500"/>
                                        <p:tgtEl>
                                          <p:spTgt spid="1947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9473"/>
                                        </p:tgtEl>
                                        <p:attrNameLst>
                                          <p:attrName>style.visibility</p:attrName>
                                        </p:attrNameLst>
                                      </p:cBhvr>
                                      <p:to>
                                        <p:strVal val="visible"/>
                                      </p:to>
                                    </p:set>
                                    <p:anim calcmode="lin" valueType="num">
                                      <p:cBhvr additive="base">
                                        <p:cTn id="18" dur="500" fill="hold"/>
                                        <p:tgtEl>
                                          <p:spTgt spid="19473"/>
                                        </p:tgtEl>
                                        <p:attrNameLst>
                                          <p:attrName>ppt_x</p:attrName>
                                        </p:attrNameLst>
                                      </p:cBhvr>
                                      <p:tavLst>
                                        <p:tav tm="0">
                                          <p:val>
                                            <p:strVal val="1+#ppt_w/2"/>
                                          </p:val>
                                        </p:tav>
                                        <p:tav tm="100000">
                                          <p:val>
                                            <p:strVal val="#ppt_x"/>
                                          </p:val>
                                        </p:tav>
                                      </p:tavLst>
                                    </p:anim>
                                    <p:anim calcmode="lin" valueType="num">
                                      <p:cBhvr additive="base">
                                        <p:cTn id="19" dur="500" fill="hold"/>
                                        <p:tgtEl>
                                          <p:spTgt spid="1947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9485"/>
                                        </p:tgtEl>
                                        <p:attrNameLst>
                                          <p:attrName>style.visibility</p:attrName>
                                        </p:attrNameLst>
                                      </p:cBhvr>
                                      <p:to>
                                        <p:strVal val="visible"/>
                                      </p:to>
                                    </p:set>
                                    <p:animEffect transition="in" filter="dissolve">
                                      <p:cBhvr>
                                        <p:cTn id="24" dur="500"/>
                                        <p:tgtEl>
                                          <p:spTgt spid="1948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9474"/>
                                        </p:tgtEl>
                                        <p:attrNameLst>
                                          <p:attrName>style.visibility</p:attrName>
                                        </p:attrNameLst>
                                      </p:cBhvr>
                                      <p:to>
                                        <p:strVal val="visible"/>
                                      </p:to>
                                    </p:set>
                                    <p:anim calcmode="lin" valueType="num">
                                      <p:cBhvr additive="base">
                                        <p:cTn id="29" dur="500" fill="hold"/>
                                        <p:tgtEl>
                                          <p:spTgt spid="19474"/>
                                        </p:tgtEl>
                                        <p:attrNameLst>
                                          <p:attrName>ppt_x</p:attrName>
                                        </p:attrNameLst>
                                      </p:cBhvr>
                                      <p:tavLst>
                                        <p:tav tm="0">
                                          <p:val>
                                            <p:strVal val="1+#ppt_w/2"/>
                                          </p:val>
                                        </p:tav>
                                        <p:tav tm="100000">
                                          <p:val>
                                            <p:strVal val="#ppt_x"/>
                                          </p:val>
                                        </p:tav>
                                      </p:tavLst>
                                    </p:anim>
                                    <p:anim calcmode="lin" valueType="num">
                                      <p:cBhvr additive="base">
                                        <p:cTn id="30" dur="500" fill="hold"/>
                                        <p:tgtEl>
                                          <p:spTgt spid="1947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9486"/>
                                        </p:tgtEl>
                                        <p:attrNameLst>
                                          <p:attrName>style.visibility</p:attrName>
                                        </p:attrNameLst>
                                      </p:cBhvr>
                                      <p:to>
                                        <p:strVal val="visible"/>
                                      </p:to>
                                    </p:set>
                                    <p:animEffect transition="in" filter="dissolve">
                                      <p:cBhvr>
                                        <p:cTn id="35" dur="500"/>
                                        <p:tgtEl>
                                          <p:spTgt spid="19486"/>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9487"/>
                                        </p:tgtEl>
                                        <p:attrNameLst>
                                          <p:attrName>style.visibility</p:attrName>
                                        </p:attrNameLst>
                                      </p:cBhvr>
                                      <p:to>
                                        <p:strVal val="visible"/>
                                      </p:to>
                                    </p:set>
                                    <p:animEffect transition="in" filter="dissolve">
                                      <p:cBhvr>
                                        <p:cTn id="40" dur="500"/>
                                        <p:tgtEl>
                                          <p:spTgt spid="19487"/>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9488"/>
                                        </p:tgtEl>
                                        <p:attrNameLst>
                                          <p:attrName>style.visibility</p:attrName>
                                        </p:attrNameLst>
                                      </p:cBhvr>
                                      <p:to>
                                        <p:strVal val="visible"/>
                                      </p:to>
                                    </p:set>
                                    <p:animEffect transition="in" filter="dissolve">
                                      <p:cBhvr>
                                        <p:cTn id="45" dur="500"/>
                                        <p:tgtEl>
                                          <p:spTgt spid="19488"/>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9489"/>
                                        </p:tgtEl>
                                        <p:attrNameLst>
                                          <p:attrName>style.visibility</p:attrName>
                                        </p:attrNameLst>
                                      </p:cBhvr>
                                      <p:to>
                                        <p:strVal val="visible"/>
                                      </p:to>
                                    </p:set>
                                    <p:animEffect transition="in" filter="dissolve">
                                      <p:cBhvr>
                                        <p:cTn id="50" dur="500"/>
                                        <p:tgtEl>
                                          <p:spTgt spid="19489"/>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9491"/>
                                        </p:tgtEl>
                                        <p:attrNameLst>
                                          <p:attrName>style.visibility</p:attrName>
                                        </p:attrNameLst>
                                      </p:cBhvr>
                                      <p:to>
                                        <p:strVal val="visible"/>
                                      </p:to>
                                    </p:set>
                                    <p:animEffect transition="in" filter="dissolve">
                                      <p:cBhvr>
                                        <p:cTn id="55" dur="500"/>
                                        <p:tgtEl>
                                          <p:spTgt spid="19491"/>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9490"/>
                                        </p:tgtEl>
                                        <p:attrNameLst>
                                          <p:attrName>style.visibility</p:attrName>
                                        </p:attrNameLst>
                                      </p:cBhvr>
                                      <p:to>
                                        <p:strVal val="visible"/>
                                      </p:to>
                                    </p:set>
                                    <p:animEffect transition="in" filter="dissolve">
                                      <p:cBhvr>
                                        <p:cTn id="60" dur="500"/>
                                        <p:tgtEl>
                                          <p:spTgt spid="19490"/>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19492"/>
                                        </p:tgtEl>
                                        <p:attrNameLst>
                                          <p:attrName>style.visibility</p:attrName>
                                        </p:attrNameLst>
                                      </p:cBhvr>
                                      <p:to>
                                        <p:strVal val="visible"/>
                                      </p:to>
                                    </p:set>
                                    <p:animEffect transition="in" filter="dissolve">
                                      <p:cBhvr>
                                        <p:cTn id="65" dur="500"/>
                                        <p:tgtEl>
                                          <p:spTgt spid="19492"/>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9493"/>
                                        </p:tgtEl>
                                        <p:attrNameLst>
                                          <p:attrName>style.visibility</p:attrName>
                                        </p:attrNameLst>
                                      </p:cBhvr>
                                      <p:to>
                                        <p:strVal val="visible"/>
                                      </p:to>
                                    </p:set>
                                    <p:animEffect transition="in" filter="dissolve">
                                      <p:cBhvr>
                                        <p:cTn id="70" dur="500"/>
                                        <p:tgtEl>
                                          <p:spTgt spid="19493"/>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9475"/>
                                        </p:tgtEl>
                                        <p:attrNameLst>
                                          <p:attrName>style.visibility</p:attrName>
                                        </p:attrNameLst>
                                      </p:cBhvr>
                                      <p:to>
                                        <p:strVal val="visible"/>
                                      </p:to>
                                    </p:set>
                                    <p:anim calcmode="lin" valueType="num">
                                      <p:cBhvr additive="base">
                                        <p:cTn id="75" dur="500" fill="hold"/>
                                        <p:tgtEl>
                                          <p:spTgt spid="19475"/>
                                        </p:tgtEl>
                                        <p:attrNameLst>
                                          <p:attrName>ppt_x</p:attrName>
                                        </p:attrNameLst>
                                      </p:cBhvr>
                                      <p:tavLst>
                                        <p:tav tm="0">
                                          <p:val>
                                            <p:strVal val="1+#ppt_w/2"/>
                                          </p:val>
                                        </p:tav>
                                        <p:tav tm="100000">
                                          <p:val>
                                            <p:strVal val="#ppt_x"/>
                                          </p:val>
                                        </p:tav>
                                      </p:tavLst>
                                    </p:anim>
                                    <p:anim calcmode="lin" valueType="num">
                                      <p:cBhvr additive="base">
                                        <p:cTn id="76" dur="500" fill="hold"/>
                                        <p:tgtEl>
                                          <p:spTgt spid="1947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nodeType="clickEffect">
                                  <p:stCondLst>
                                    <p:cond delay="0"/>
                                  </p:stCondLst>
                                  <p:childTnLst>
                                    <p:set>
                                      <p:cBhvr>
                                        <p:cTn id="80" dur="1" fill="hold">
                                          <p:stCondLst>
                                            <p:cond delay="0"/>
                                          </p:stCondLst>
                                        </p:cTn>
                                        <p:tgtEl>
                                          <p:spTgt spid="19509"/>
                                        </p:tgtEl>
                                        <p:attrNameLst>
                                          <p:attrName>style.visibility</p:attrName>
                                        </p:attrNameLst>
                                      </p:cBhvr>
                                      <p:to>
                                        <p:strVal val="visible"/>
                                      </p:to>
                                    </p:set>
                                    <p:animEffect transition="in" filter="dissolve">
                                      <p:cBhvr>
                                        <p:cTn id="81" dur="500"/>
                                        <p:tgtEl>
                                          <p:spTgt spid="19509"/>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nodeType="clickEffect">
                                  <p:stCondLst>
                                    <p:cond delay="0"/>
                                  </p:stCondLst>
                                  <p:childTnLst>
                                    <p:set>
                                      <p:cBhvr>
                                        <p:cTn id="85" dur="1" fill="hold">
                                          <p:stCondLst>
                                            <p:cond delay="0"/>
                                          </p:stCondLst>
                                        </p:cTn>
                                        <p:tgtEl>
                                          <p:spTgt spid="19511"/>
                                        </p:tgtEl>
                                        <p:attrNameLst>
                                          <p:attrName>style.visibility</p:attrName>
                                        </p:attrNameLst>
                                      </p:cBhvr>
                                      <p:to>
                                        <p:strVal val="visible"/>
                                      </p:to>
                                    </p:set>
                                    <p:animEffect transition="in" filter="dissolve">
                                      <p:cBhvr>
                                        <p:cTn id="86" dur="500"/>
                                        <p:tgtEl>
                                          <p:spTgt spid="19511"/>
                                        </p:tgtEl>
                                      </p:cBhvr>
                                    </p:animEffect>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nodeType="clickEffect">
                                  <p:stCondLst>
                                    <p:cond delay="0"/>
                                  </p:stCondLst>
                                  <p:childTnLst>
                                    <p:set>
                                      <p:cBhvr>
                                        <p:cTn id="90" dur="1" fill="hold">
                                          <p:stCondLst>
                                            <p:cond delay="0"/>
                                          </p:stCondLst>
                                        </p:cTn>
                                        <p:tgtEl>
                                          <p:spTgt spid="19510"/>
                                        </p:tgtEl>
                                        <p:attrNameLst>
                                          <p:attrName>style.visibility</p:attrName>
                                        </p:attrNameLst>
                                      </p:cBhvr>
                                      <p:to>
                                        <p:strVal val="visible"/>
                                      </p:to>
                                    </p:set>
                                    <p:animEffect transition="in" filter="dissolve">
                                      <p:cBhvr>
                                        <p:cTn id="91" dur="500"/>
                                        <p:tgtEl>
                                          <p:spTgt spid="19510"/>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2" fill="hold" grpId="0" nodeType="clickEffect">
                                  <p:stCondLst>
                                    <p:cond delay="0"/>
                                  </p:stCondLst>
                                  <p:childTnLst>
                                    <p:set>
                                      <p:cBhvr>
                                        <p:cTn id="95" dur="1" fill="hold">
                                          <p:stCondLst>
                                            <p:cond delay="0"/>
                                          </p:stCondLst>
                                        </p:cTn>
                                        <p:tgtEl>
                                          <p:spTgt spid="19476"/>
                                        </p:tgtEl>
                                        <p:attrNameLst>
                                          <p:attrName>style.visibility</p:attrName>
                                        </p:attrNameLst>
                                      </p:cBhvr>
                                      <p:to>
                                        <p:strVal val="visible"/>
                                      </p:to>
                                    </p:set>
                                    <p:anim calcmode="lin" valueType="num">
                                      <p:cBhvr additive="base">
                                        <p:cTn id="96" dur="500" fill="hold"/>
                                        <p:tgtEl>
                                          <p:spTgt spid="19476"/>
                                        </p:tgtEl>
                                        <p:attrNameLst>
                                          <p:attrName>ppt_x</p:attrName>
                                        </p:attrNameLst>
                                      </p:cBhvr>
                                      <p:tavLst>
                                        <p:tav tm="0">
                                          <p:val>
                                            <p:strVal val="1+#ppt_w/2"/>
                                          </p:val>
                                        </p:tav>
                                        <p:tav tm="100000">
                                          <p:val>
                                            <p:strVal val="#ppt_x"/>
                                          </p:val>
                                        </p:tav>
                                      </p:tavLst>
                                    </p:anim>
                                    <p:anim calcmode="lin" valueType="num">
                                      <p:cBhvr additive="base">
                                        <p:cTn id="97" dur="500" fill="hold"/>
                                        <p:tgtEl>
                                          <p:spTgt spid="19476"/>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19503"/>
                                        </p:tgtEl>
                                        <p:attrNameLst>
                                          <p:attrName>style.visibility</p:attrName>
                                        </p:attrNameLst>
                                      </p:cBhvr>
                                      <p:to>
                                        <p:strVal val="visible"/>
                                      </p:to>
                                    </p:set>
                                    <p:anim calcmode="lin" valueType="num">
                                      <p:cBhvr additive="base">
                                        <p:cTn id="102" dur="500" fill="hold"/>
                                        <p:tgtEl>
                                          <p:spTgt spid="19503"/>
                                        </p:tgtEl>
                                        <p:attrNameLst>
                                          <p:attrName>ppt_x</p:attrName>
                                        </p:attrNameLst>
                                      </p:cBhvr>
                                      <p:tavLst>
                                        <p:tav tm="0">
                                          <p:val>
                                            <p:strVal val="#ppt_x"/>
                                          </p:val>
                                        </p:tav>
                                        <p:tav tm="100000">
                                          <p:val>
                                            <p:strVal val="#ppt_x"/>
                                          </p:val>
                                        </p:tav>
                                      </p:tavLst>
                                    </p:anim>
                                    <p:anim calcmode="lin" valueType="num">
                                      <p:cBhvr additive="base">
                                        <p:cTn id="103" dur="500" fill="hold"/>
                                        <p:tgtEl>
                                          <p:spTgt spid="195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utoUpdateAnimBg="0"/>
      <p:bldP spid="19473" grpId="0" autoUpdateAnimBg="0"/>
      <p:bldP spid="19474" grpId="0" autoUpdateAnimBg="0"/>
      <p:bldP spid="19475" grpId="0" autoUpdateAnimBg="0"/>
      <p:bldP spid="19476" grpId="0" autoUpdateAnimBg="0"/>
      <p:bldP spid="19486" grpId="0" autoUpdateAnimBg="0"/>
      <p:bldP spid="19487" grpId="0" autoUpdateAnimBg="0"/>
      <p:bldP spid="19488" grpId="0" autoUpdateAnimBg="0"/>
      <p:bldP spid="19489" grpId="0" autoUpdateAnimBg="0"/>
      <p:bldP spid="19490" grpId="0" autoUpdateAnimBg="0"/>
      <p:bldP spid="19491" grpId="0" autoUpdateAnimBg="0"/>
      <p:bldP spid="19492" grpId="0" autoUpdateAnimBg="0"/>
      <p:bldP spid="19493" grpId="0" autoUpdateAnimBg="0"/>
      <p:bldP spid="1950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228600" y="457200"/>
            <a:ext cx="80772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Vamos ver exemplos com cadeias insaturadas ?</a:t>
            </a:r>
          </a:p>
        </p:txBody>
      </p:sp>
      <p:grpSp>
        <p:nvGrpSpPr>
          <p:cNvPr id="20496" name="Group 16"/>
          <p:cNvGrpSpPr>
            <a:grpSpLocks/>
          </p:cNvGrpSpPr>
          <p:nvPr/>
        </p:nvGrpSpPr>
        <p:grpSpPr bwMode="auto">
          <a:xfrm>
            <a:off x="457200" y="1524000"/>
            <a:ext cx="4343400" cy="1249363"/>
            <a:chOff x="288" y="960"/>
            <a:chExt cx="2736" cy="787"/>
          </a:xfrm>
        </p:grpSpPr>
        <p:sp>
          <p:nvSpPr>
            <p:cNvPr id="20486" name="Rectangle 6"/>
            <p:cNvSpPr>
              <a:spLocks noChangeArrowheads="1"/>
            </p:cNvSpPr>
            <p:nvPr/>
          </p:nvSpPr>
          <p:spPr bwMode="auto">
            <a:xfrm>
              <a:off x="288" y="960"/>
              <a:ext cx="2736" cy="787"/>
            </a:xfrm>
            <a:prstGeom prst="rect">
              <a:avLst/>
            </a:prstGeom>
            <a:noFill/>
            <a:ln w="9525">
              <a:noFill/>
              <a:miter lim="800000"/>
              <a:headEnd/>
              <a:tailEnd/>
            </a:ln>
            <a:effectLst/>
          </p:spPr>
          <p:txBody>
            <a:bodyPr>
              <a:spAutoFit/>
            </a:bodyPr>
            <a:lstStyle/>
            <a:p>
              <a:r>
                <a:rPr lang="pt-BR" b="1" baseline="-25000"/>
                <a:t>        </a:t>
              </a:r>
              <a:endParaRPr lang="pt-BR" b="1" baseline="-25000">
                <a:solidFill>
                  <a:srgbClr val="CC0000"/>
                </a:solidFill>
              </a:endParaRPr>
            </a:p>
            <a:p>
              <a:r>
                <a:rPr lang="pt-BR" b="1"/>
                <a:t>H</a:t>
              </a:r>
              <a:r>
                <a:rPr lang="pt-BR" b="1" baseline="-25000"/>
                <a:t>3</a:t>
              </a:r>
              <a:r>
                <a:rPr lang="pt-BR" b="1"/>
                <a:t>C—CH — CH —CH</a:t>
              </a:r>
              <a:r>
                <a:rPr lang="pt-BR" b="1" baseline="-25000"/>
                <a:t> </a:t>
              </a:r>
              <a:r>
                <a:rPr lang="pt-BR" b="1">
                  <a:cs typeface="Times New Roman" pitchFamily="18" charset="0"/>
                </a:rPr>
                <a:t>=</a:t>
              </a:r>
              <a:r>
                <a:rPr lang="pt-BR" b="1" baseline="-25000"/>
                <a:t> </a:t>
              </a:r>
              <a:r>
                <a:rPr lang="pt-BR" b="1"/>
                <a:t>CH</a:t>
              </a:r>
              <a:r>
                <a:rPr lang="pt-BR" b="1" baseline="-25000"/>
                <a:t>2</a:t>
              </a:r>
            </a:p>
            <a:p>
              <a:pPr>
                <a:spcBef>
                  <a:spcPct val="50000"/>
                </a:spcBef>
              </a:pPr>
              <a:r>
                <a:rPr lang="pt-BR" b="1"/>
                <a:t>           CH</a:t>
              </a:r>
              <a:r>
                <a:rPr lang="pt-BR" b="1" baseline="-25000"/>
                <a:t>3</a:t>
              </a:r>
              <a:r>
                <a:rPr lang="pt-BR" b="1"/>
                <a:t>    CH</a:t>
              </a:r>
              <a:r>
                <a:rPr lang="pt-BR" b="1" baseline="-25000"/>
                <a:t>3</a:t>
              </a:r>
              <a:r>
                <a:rPr lang="pt-BR" b="1" baseline="30000"/>
                <a:t>        </a:t>
              </a:r>
            </a:p>
          </p:txBody>
        </p:sp>
        <p:sp>
          <p:nvSpPr>
            <p:cNvPr id="20487" name="Line 7"/>
            <p:cNvSpPr>
              <a:spLocks noChangeShapeType="1"/>
            </p:cNvSpPr>
            <p:nvPr/>
          </p:nvSpPr>
          <p:spPr bwMode="auto">
            <a:xfrm>
              <a:off x="960" y="1344"/>
              <a:ext cx="0" cy="192"/>
            </a:xfrm>
            <a:prstGeom prst="line">
              <a:avLst/>
            </a:prstGeom>
            <a:noFill/>
            <a:ln w="9525">
              <a:solidFill>
                <a:schemeClr val="tx1"/>
              </a:solidFill>
              <a:round/>
              <a:headEnd/>
              <a:tailEnd/>
            </a:ln>
            <a:effectLst/>
          </p:spPr>
          <p:txBody>
            <a:bodyPr/>
            <a:lstStyle/>
            <a:p>
              <a:endParaRPr lang="pt-BR"/>
            </a:p>
          </p:txBody>
        </p:sp>
        <p:sp>
          <p:nvSpPr>
            <p:cNvPr id="20488" name="Line 8"/>
            <p:cNvSpPr>
              <a:spLocks noChangeShapeType="1"/>
            </p:cNvSpPr>
            <p:nvPr/>
          </p:nvSpPr>
          <p:spPr bwMode="auto">
            <a:xfrm>
              <a:off x="1536" y="1344"/>
              <a:ext cx="0" cy="192"/>
            </a:xfrm>
            <a:prstGeom prst="line">
              <a:avLst/>
            </a:prstGeom>
            <a:noFill/>
            <a:ln w="9525">
              <a:solidFill>
                <a:schemeClr val="tx1"/>
              </a:solidFill>
              <a:round/>
              <a:headEnd/>
              <a:tailEnd/>
            </a:ln>
            <a:effectLst/>
          </p:spPr>
          <p:txBody>
            <a:bodyPr/>
            <a:lstStyle/>
            <a:p>
              <a:endParaRPr lang="pt-BR"/>
            </a:p>
          </p:txBody>
        </p:sp>
      </p:grpSp>
      <p:sp>
        <p:nvSpPr>
          <p:cNvPr id="20489" name="Text Box 9"/>
          <p:cNvSpPr txBox="1">
            <a:spLocks noChangeArrowheads="1"/>
          </p:cNvSpPr>
          <p:nvPr/>
        </p:nvSpPr>
        <p:spPr bwMode="auto">
          <a:xfrm>
            <a:off x="4800600" y="1524000"/>
            <a:ext cx="3886200" cy="155257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Inicia-se a numeração pela extremidade mais próxima da insaturação (ligação dupla ou tripla)</a:t>
            </a:r>
          </a:p>
        </p:txBody>
      </p:sp>
      <p:sp>
        <p:nvSpPr>
          <p:cNvPr id="20490" name="Text Box 10"/>
          <p:cNvSpPr txBox="1">
            <a:spLocks noChangeArrowheads="1"/>
          </p:cNvSpPr>
          <p:nvPr/>
        </p:nvSpPr>
        <p:spPr bwMode="auto">
          <a:xfrm>
            <a:off x="38862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0491" name="Text Box 11"/>
          <p:cNvSpPr txBox="1">
            <a:spLocks noChangeArrowheads="1"/>
          </p:cNvSpPr>
          <p:nvPr/>
        </p:nvSpPr>
        <p:spPr bwMode="auto">
          <a:xfrm>
            <a:off x="3124200" y="1447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2</a:t>
            </a:r>
          </a:p>
        </p:txBody>
      </p:sp>
      <p:sp>
        <p:nvSpPr>
          <p:cNvPr id="20492" name="Text Box 12"/>
          <p:cNvSpPr txBox="1">
            <a:spLocks noChangeArrowheads="1"/>
          </p:cNvSpPr>
          <p:nvPr/>
        </p:nvSpPr>
        <p:spPr bwMode="auto">
          <a:xfrm>
            <a:off x="22860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3</a:t>
            </a:r>
          </a:p>
        </p:txBody>
      </p:sp>
      <p:sp>
        <p:nvSpPr>
          <p:cNvPr id="20493" name="Text Box 13"/>
          <p:cNvSpPr txBox="1">
            <a:spLocks noChangeArrowheads="1"/>
          </p:cNvSpPr>
          <p:nvPr/>
        </p:nvSpPr>
        <p:spPr bwMode="auto">
          <a:xfrm>
            <a:off x="13716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4</a:t>
            </a:r>
          </a:p>
        </p:txBody>
      </p:sp>
      <p:sp>
        <p:nvSpPr>
          <p:cNvPr id="20494" name="Text Box 14"/>
          <p:cNvSpPr txBox="1">
            <a:spLocks noChangeArrowheads="1"/>
          </p:cNvSpPr>
          <p:nvPr/>
        </p:nvSpPr>
        <p:spPr bwMode="auto">
          <a:xfrm>
            <a:off x="7620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
        <p:nvSpPr>
          <p:cNvPr id="20495" name="Text Box 15"/>
          <p:cNvSpPr txBox="1">
            <a:spLocks noChangeArrowheads="1"/>
          </p:cNvSpPr>
          <p:nvPr/>
        </p:nvSpPr>
        <p:spPr bwMode="auto">
          <a:xfrm>
            <a:off x="228600" y="2971800"/>
            <a:ext cx="4953000" cy="1004888"/>
          </a:xfrm>
          <a:prstGeom prst="rect">
            <a:avLst/>
          </a:prstGeom>
          <a:noFill/>
          <a:ln w="9525">
            <a:noFill/>
            <a:miter lim="800000"/>
            <a:headEnd/>
            <a:tailEnd/>
          </a:ln>
          <a:effectLst/>
        </p:spPr>
        <p:txBody>
          <a:bodyPr>
            <a:spAutoFit/>
          </a:bodyPr>
          <a:lstStyle/>
          <a:p>
            <a:pPr>
              <a:spcBef>
                <a:spcPct val="50000"/>
              </a:spcBef>
            </a:pPr>
            <a:r>
              <a:rPr lang="pt-BR" b="1">
                <a:solidFill>
                  <a:srgbClr val="FF3300"/>
                </a:solidFill>
              </a:rPr>
              <a:t>Correto : </a:t>
            </a:r>
            <a:r>
              <a:rPr lang="pt-BR" b="1">
                <a:solidFill>
                  <a:srgbClr val="66FF33"/>
                </a:solidFill>
              </a:rPr>
              <a:t>3,4 – dimetil</a:t>
            </a:r>
            <a:r>
              <a:rPr lang="pt-BR" b="1">
                <a:solidFill>
                  <a:srgbClr val="FF3300"/>
                </a:solidFill>
              </a:rPr>
              <a:t> – </a:t>
            </a:r>
            <a:r>
              <a:rPr lang="pt-BR" b="1">
                <a:solidFill>
                  <a:srgbClr val="00FFFF"/>
                </a:solidFill>
              </a:rPr>
              <a:t>pent</a:t>
            </a:r>
            <a:r>
              <a:rPr lang="en-US" b="1">
                <a:solidFill>
                  <a:srgbClr val="00FFFF"/>
                </a:solidFill>
              </a:rPr>
              <a:t>-1-</a:t>
            </a:r>
            <a:r>
              <a:rPr lang="pt-BR" b="1">
                <a:solidFill>
                  <a:srgbClr val="00FFFF"/>
                </a:solidFill>
              </a:rPr>
              <a:t>eno</a:t>
            </a:r>
          </a:p>
          <a:p>
            <a:pPr>
              <a:spcBef>
                <a:spcPct val="50000"/>
              </a:spcBef>
            </a:pPr>
            <a:r>
              <a:rPr lang="pt-BR" b="1"/>
              <a:t>Incorreto : 2,3-dimetil-pen</a:t>
            </a:r>
            <a:r>
              <a:rPr lang="en-US" b="1"/>
              <a:t>t-4-</a:t>
            </a:r>
            <a:r>
              <a:rPr lang="pt-BR" b="1"/>
              <a:t>eno</a:t>
            </a:r>
          </a:p>
        </p:txBody>
      </p:sp>
      <p:grpSp>
        <p:nvGrpSpPr>
          <p:cNvPr id="20501" name="Group 21"/>
          <p:cNvGrpSpPr>
            <a:grpSpLocks/>
          </p:cNvGrpSpPr>
          <p:nvPr/>
        </p:nvGrpSpPr>
        <p:grpSpPr bwMode="auto">
          <a:xfrm>
            <a:off x="304800" y="4419600"/>
            <a:ext cx="5410200" cy="1311275"/>
            <a:chOff x="192" y="2688"/>
            <a:chExt cx="3408" cy="826"/>
          </a:xfrm>
        </p:grpSpPr>
        <p:sp>
          <p:nvSpPr>
            <p:cNvPr id="20498" name="Rectangle 18"/>
            <p:cNvSpPr>
              <a:spLocks noChangeArrowheads="1"/>
            </p:cNvSpPr>
            <p:nvPr/>
          </p:nvSpPr>
          <p:spPr bwMode="auto">
            <a:xfrm>
              <a:off x="192" y="2688"/>
              <a:ext cx="3408" cy="826"/>
            </a:xfrm>
            <a:prstGeom prst="rect">
              <a:avLst/>
            </a:prstGeom>
            <a:noFill/>
            <a:ln w="9525">
              <a:noFill/>
              <a:miter lim="800000"/>
              <a:headEnd/>
              <a:tailEnd/>
            </a:ln>
            <a:effectLst/>
          </p:spPr>
          <p:txBody>
            <a:bodyPr>
              <a:spAutoFit/>
            </a:bodyPr>
            <a:lstStyle/>
            <a:p>
              <a:r>
                <a:rPr lang="pt-BR" b="1" baseline="-25000"/>
                <a:t>        </a:t>
              </a:r>
              <a:r>
                <a:rPr lang="pt-BR" b="1" baseline="-25000">
                  <a:solidFill>
                    <a:srgbClr val="CC0000"/>
                  </a:solidFill>
                </a:rPr>
                <a:t>  </a:t>
              </a:r>
            </a:p>
            <a:p>
              <a:r>
                <a:rPr lang="pt-BR" b="1"/>
                <a:t>H</a:t>
              </a:r>
              <a:r>
                <a:rPr lang="pt-BR" b="1" baseline="-25000"/>
                <a:t>3</a:t>
              </a:r>
              <a:r>
                <a:rPr lang="pt-BR" b="1"/>
                <a:t>C—CH — CH — C </a:t>
              </a:r>
              <a:r>
                <a:rPr lang="pt-BR" sz="2800" b="1">
                  <a:sym typeface="Symbol" pitchFamily="18" charset="2"/>
                </a:rPr>
                <a:t> </a:t>
              </a:r>
              <a:r>
                <a:rPr lang="pt-BR" b="1"/>
                <a:t>C</a:t>
              </a:r>
              <a:r>
                <a:rPr lang="pt-BR" b="1" baseline="-25000"/>
                <a:t> </a:t>
              </a:r>
              <a:r>
                <a:rPr lang="pt-BR" b="1"/>
                <a:t>—</a:t>
              </a:r>
              <a:r>
                <a:rPr lang="pt-BR" b="1" baseline="-25000"/>
                <a:t> </a:t>
              </a:r>
              <a:r>
                <a:rPr lang="pt-BR" b="1"/>
                <a:t>CH</a:t>
              </a:r>
              <a:r>
                <a:rPr lang="pt-BR" b="1" baseline="-25000"/>
                <a:t>3</a:t>
              </a:r>
            </a:p>
            <a:p>
              <a:pPr>
                <a:spcBef>
                  <a:spcPct val="50000"/>
                </a:spcBef>
              </a:pPr>
              <a:r>
                <a:rPr lang="pt-BR" b="1"/>
                <a:t>           CH</a:t>
              </a:r>
              <a:r>
                <a:rPr lang="pt-BR" b="1" baseline="-25000"/>
                <a:t>3</a:t>
              </a:r>
              <a:r>
                <a:rPr lang="pt-BR" b="1"/>
                <a:t>    CH</a:t>
              </a:r>
              <a:r>
                <a:rPr lang="pt-BR" b="1" baseline="-25000"/>
                <a:t>3</a:t>
              </a:r>
              <a:r>
                <a:rPr lang="pt-BR" b="1" baseline="30000"/>
                <a:t>        </a:t>
              </a:r>
            </a:p>
          </p:txBody>
        </p:sp>
        <p:sp>
          <p:nvSpPr>
            <p:cNvPr id="20499" name="Line 19"/>
            <p:cNvSpPr>
              <a:spLocks noChangeShapeType="1"/>
            </p:cNvSpPr>
            <p:nvPr/>
          </p:nvSpPr>
          <p:spPr bwMode="auto">
            <a:xfrm>
              <a:off x="912" y="3120"/>
              <a:ext cx="0" cy="192"/>
            </a:xfrm>
            <a:prstGeom prst="line">
              <a:avLst/>
            </a:prstGeom>
            <a:noFill/>
            <a:ln w="9525">
              <a:solidFill>
                <a:schemeClr val="tx1"/>
              </a:solidFill>
              <a:round/>
              <a:headEnd/>
              <a:tailEnd/>
            </a:ln>
            <a:effectLst/>
          </p:spPr>
          <p:txBody>
            <a:bodyPr/>
            <a:lstStyle/>
            <a:p>
              <a:endParaRPr lang="pt-BR"/>
            </a:p>
          </p:txBody>
        </p:sp>
        <p:sp>
          <p:nvSpPr>
            <p:cNvPr id="20500" name="Line 20"/>
            <p:cNvSpPr>
              <a:spLocks noChangeShapeType="1"/>
            </p:cNvSpPr>
            <p:nvPr/>
          </p:nvSpPr>
          <p:spPr bwMode="auto">
            <a:xfrm>
              <a:off x="1440" y="3120"/>
              <a:ext cx="0" cy="192"/>
            </a:xfrm>
            <a:prstGeom prst="line">
              <a:avLst/>
            </a:prstGeom>
            <a:noFill/>
            <a:ln w="9525">
              <a:solidFill>
                <a:schemeClr val="tx1"/>
              </a:solidFill>
              <a:round/>
              <a:headEnd/>
              <a:tailEnd/>
            </a:ln>
            <a:effectLst/>
          </p:spPr>
          <p:txBody>
            <a:bodyPr/>
            <a:lstStyle/>
            <a:p>
              <a:endParaRPr lang="pt-BR"/>
            </a:p>
          </p:txBody>
        </p:sp>
      </p:grpSp>
      <p:sp>
        <p:nvSpPr>
          <p:cNvPr id="20502" name="Text Box 22"/>
          <p:cNvSpPr txBox="1">
            <a:spLocks noChangeArrowheads="1"/>
          </p:cNvSpPr>
          <p:nvPr/>
        </p:nvSpPr>
        <p:spPr bwMode="auto">
          <a:xfrm>
            <a:off x="42672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1</a:t>
            </a:r>
          </a:p>
        </p:txBody>
      </p:sp>
      <p:sp>
        <p:nvSpPr>
          <p:cNvPr id="20503" name="Text Box 23"/>
          <p:cNvSpPr txBox="1">
            <a:spLocks noChangeArrowheads="1"/>
          </p:cNvSpPr>
          <p:nvPr/>
        </p:nvSpPr>
        <p:spPr bwMode="auto">
          <a:xfrm>
            <a:off x="3657600" y="42672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0504" name="Text Box 24"/>
          <p:cNvSpPr txBox="1">
            <a:spLocks noChangeArrowheads="1"/>
          </p:cNvSpPr>
          <p:nvPr/>
        </p:nvSpPr>
        <p:spPr bwMode="auto">
          <a:xfrm>
            <a:off x="30480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3</a:t>
            </a:r>
          </a:p>
        </p:txBody>
      </p:sp>
      <p:sp>
        <p:nvSpPr>
          <p:cNvPr id="20505" name="Text Box 25"/>
          <p:cNvSpPr txBox="1">
            <a:spLocks noChangeArrowheads="1"/>
          </p:cNvSpPr>
          <p:nvPr/>
        </p:nvSpPr>
        <p:spPr bwMode="auto">
          <a:xfrm>
            <a:off x="21336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4</a:t>
            </a:r>
          </a:p>
        </p:txBody>
      </p:sp>
      <p:sp>
        <p:nvSpPr>
          <p:cNvPr id="20506" name="Text Box 26"/>
          <p:cNvSpPr txBox="1">
            <a:spLocks noChangeArrowheads="1"/>
          </p:cNvSpPr>
          <p:nvPr/>
        </p:nvSpPr>
        <p:spPr bwMode="auto">
          <a:xfrm>
            <a:off x="13716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5</a:t>
            </a:r>
          </a:p>
        </p:txBody>
      </p:sp>
      <p:sp>
        <p:nvSpPr>
          <p:cNvPr id="20507" name="Text Box 27"/>
          <p:cNvSpPr txBox="1">
            <a:spLocks noChangeArrowheads="1"/>
          </p:cNvSpPr>
          <p:nvPr/>
        </p:nvSpPr>
        <p:spPr bwMode="auto">
          <a:xfrm>
            <a:off x="6858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sp>
        <p:nvSpPr>
          <p:cNvPr id="20509" name="Text Box 29"/>
          <p:cNvSpPr txBox="1">
            <a:spLocks noChangeArrowheads="1"/>
          </p:cNvSpPr>
          <p:nvPr/>
        </p:nvSpPr>
        <p:spPr bwMode="auto">
          <a:xfrm>
            <a:off x="4114800" y="5334000"/>
            <a:ext cx="4724400" cy="1004888"/>
          </a:xfrm>
          <a:prstGeom prst="rect">
            <a:avLst/>
          </a:prstGeom>
          <a:noFill/>
          <a:ln w="9525">
            <a:noFill/>
            <a:miter lim="800000"/>
            <a:headEnd/>
            <a:tailEnd/>
          </a:ln>
          <a:effectLst/>
        </p:spPr>
        <p:txBody>
          <a:bodyPr>
            <a:spAutoFit/>
          </a:bodyPr>
          <a:lstStyle/>
          <a:p>
            <a:pPr>
              <a:spcBef>
                <a:spcPct val="50000"/>
              </a:spcBef>
            </a:pPr>
            <a:r>
              <a:rPr lang="pt-BR" b="1">
                <a:solidFill>
                  <a:srgbClr val="FF3300"/>
                </a:solidFill>
              </a:rPr>
              <a:t>Correto : </a:t>
            </a:r>
            <a:r>
              <a:rPr lang="pt-BR" b="1">
                <a:solidFill>
                  <a:srgbClr val="66FF33"/>
                </a:solidFill>
              </a:rPr>
              <a:t>4,5 – dimetil</a:t>
            </a:r>
            <a:r>
              <a:rPr lang="pt-BR" b="1">
                <a:solidFill>
                  <a:srgbClr val="FF3300"/>
                </a:solidFill>
              </a:rPr>
              <a:t> – </a:t>
            </a:r>
            <a:r>
              <a:rPr lang="pt-BR" b="1">
                <a:solidFill>
                  <a:srgbClr val="00FFFF"/>
                </a:solidFill>
              </a:rPr>
              <a:t>hex</a:t>
            </a:r>
            <a:r>
              <a:rPr lang="en-US" b="1">
                <a:solidFill>
                  <a:srgbClr val="00FFFF"/>
                </a:solidFill>
              </a:rPr>
              <a:t>-2-</a:t>
            </a:r>
            <a:r>
              <a:rPr lang="pt-BR" b="1">
                <a:solidFill>
                  <a:srgbClr val="00FFFF"/>
                </a:solidFill>
              </a:rPr>
              <a:t>ino</a:t>
            </a:r>
          </a:p>
          <a:p>
            <a:pPr>
              <a:spcBef>
                <a:spcPct val="50000"/>
              </a:spcBef>
            </a:pPr>
            <a:r>
              <a:rPr lang="pt-BR" b="1"/>
              <a:t>Incorreto : 2,3-dimetil-hex</a:t>
            </a:r>
            <a:r>
              <a:rPr lang="en-US" b="1"/>
              <a:t>-4-</a:t>
            </a:r>
            <a:r>
              <a:rPr lang="pt-BR" b="1"/>
              <a:t>ino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ppt_x"/>
                                          </p:val>
                                        </p:tav>
                                        <p:tav tm="100000">
                                          <p:val>
                                            <p:strVal val="#ppt_x"/>
                                          </p:val>
                                        </p:tav>
                                      </p:tavLst>
                                    </p:anim>
                                    <p:anim calcmode="lin" valueType="num">
                                      <p:cBhvr additive="base">
                                        <p:cTn id="8" dur="500" fill="hold"/>
                                        <p:tgtEl>
                                          <p:spTgt spid="2048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0496"/>
                                        </p:tgtEl>
                                        <p:attrNameLst>
                                          <p:attrName>style.visibility</p:attrName>
                                        </p:attrNameLst>
                                      </p:cBhvr>
                                      <p:to>
                                        <p:strVal val="visible"/>
                                      </p:to>
                                    </p:set>
                                    <p:animEffect transition="in" filter="dissolve">
                                      <p:cBhvr>
                                        <p:cTn id="13" dur="500"/>
                                        <p:tgtEl>
                                          <p:spTgt spid="2049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20489"/>
                                        </p:tgtEl>
                                        <p:attrNameLst>
                                          <p:attrName>style.visibility</p:attrName>
                                        </p:attrNameLst>
                                      </p:cBhvr>
                                      <p:to>
                                        <p:strVal val="visible"/>
                                      </p:to>
                                    </p:set>
                                    <p:anim calcmode="lin" valueType="num">
                                      <p:cBhvr additive="base">
                                        <p:cTn id="18" dur="500" fill="hold"/>
                                        <p:tgtEl>
                                          <p:spTgt spid="20489"/>
                                        </p:tgtEl>
                                        <p:attrNameLst>
                                          <p:attrName>ppt_x</p:attrName>
                                        </p:attrNameLst>
                                      </p:cBhvr>
                                      <p:tavLst>
                                        <p:tav tm="0">
                                          <p:val>
                                            <p:strVal val="1+#ppt_w/2"/>
                                          </p:val>
                                        </p:tav>
                                        <p:tav tm="100000">
                                          <p:val>
                                            <p:strVal val="#ppt_x"/>
                                          </p:val>
                                        </p:tav>
                                      </p:tavLst>
                                    </p:anim>
                                    <p:anim calcmode="lin" valueType="num">
                                      <p:cBhvr additive="base">
                                        <p:cTn id="19" dur="500" fill="hold"/>
                                        <p:tgtEl>
                                          <p:spTgt spid="2048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0490"/>
                                        </p:tgtEl>
                                        <p:attrNameLst>
                                          <p:attrName>style.visibility</p:attrName>
                                        </p:attrNameLst>
                                      </p:cBhvr>
                                      <p:to>
                                        <p:strVal val="visible"/>
                                      </p:to>
                                    </p:set>
                                    <p:animEffect transition="in" filter="dissolve">
                                      <p:cBhvr>
                                        <p:cTn id="24" dur="500"/>
                                        <p:tgtEl>
                                          <p:spTgt spid="2049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0491"/>
                                        </p:tgtEl>
                                        <p:attrNameLst>
                                          <p:attrName>style.visibility</p:attrName>
                                        </p:attrNameLst>
                                      </p:cBhvr>
                                      <p:to>
                                        <p:strVal val="visible"/>
                                      </p:to>
                                    </p:set>
                                    <p:animEffect transition="in" filter="dissolve">
                                      <p:cBhvr>
                                        <p:cTn id="29" dur="500"/>
                                        <p:tgtEl>
                                          <p:spTgt spid="2049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0492"/>
                                        </p:tgtEl>
                                        <p:attrNameLst>
                                          <p:attrName>style.visibility</p:attrName>
                                        </p:attrNameLst>
                                      </p:cBhvr>
                                      <p:to>
                                        <p:strVal val="visible"/>
                                      </p:to>
                                    </p:set>
                                    <p:animEffect transition="in" filter="dissolve">
                                      <p:cBhvr>
                                        <p:cTn id="34" dur="500"/>
                                        <p:tgtEl>
                                          <p:spTgt spid="20492"/>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0493"/>
                                        </p:tgtEl>
                                        <p:attrNameLst>
                                          <p:attrName>style.visibility</p:attrName>
                                        </p:attrNameLst>
                                      </p:cBhvr>
                                      <p:to>
                                        <p:strVal val="visible"/>
                                      </p:to>
                                    </p:set>
                                    <p:animEffect transition="in" filter="dissolve">
                                      <p:cBhvr>
                                        <p:cTn id="39" dur="500"/>
                                        <p:tgtEl>
                                          <p:spTgt spid="20493"/>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0494"/>
                                        </p:tgtEl>
                                        <p:attrNameLst>
                                          <p:attrName>style.visibility</p:attrName>
                                        </p:attrNameLst>
                                      </p:cBhvr>
                                      <p:to>
                                        <p:strVal val="visible"/>
                                      </p:to>
                                    </p:set>
                                    <p:animEffect transition="in" filter="dissolve">
                                      <p:cBhvr>
                                        <p:cTn id="44" dur="500"/>
                                        <p:tgtEl>
                                          <p:spTgt spid="20494"/>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495"/>
                                        </p:tgtEl>
                                        <p:attrNameLst>
                                          <p:attrName>style.visibility</p:attrName>
                                        </p:attrNameLst>
                                      </p:cBhvr>
                                      <p:to>
                                        <p:strVal val="visible"/>
                                      </p:to>
                                    </p:set>
                                    <p:anim calcmode="lin" valueType="num">
                                      <p:cBhvr additive="base">
                                        <p:cTn id="49" dur="500" fill="hold"/>
                                        <p:tgtEl>
                                          <p:spTgt spid="20495"/>
                                        </p:tgtEl>
                                        <p:attrNameLst>
                                          <p:attrName>ppt_x</p:attrName>
                                        </p:attrNameLst>
                                      </p:cBhvr>
                                      <p:tavLst>
                                        <p:tav tm="0">
                                          <p:val>
                                            <p:strVal val="0-#ppt_w/2"/>
                                          </p:val>
                                        </p:tav>
                                        <p:tav tm="100000">
                                          <p:val>
                                            <p:strVal val="#ppt_x"/>
                                          </p:val>
                                        </p:tav>
                                      </p:tavLst>
                                    </p:anim>
                                    <p:anim calcmode="lin" valueType="num">
                                      <p:cBhvr additive="base">
                                        <p:cTn id="50" dur="500" fill="hold"/>
                                        <p:tgtEl>
                                          <p:spTgt spid="2049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0501"/>
                                        </p:tgtEl>
                                        <p:attrNameLst>
                                          <p:attrName>style.visibility</p:attrName>
                                        </p:attrNameLst>
                                      </p:cBhvr>
                                      <p:to>
                                        <p:strVal val="visible"/>
                                      </p:to>
                                    </p:set>
                                    <p:anim calcmode="lin" valueType="num">
                                      <p:cBhvr additive="base">
                                        <p:cTn id="55" dur="500" fill="hold"/>
                                        <p:tgtEl>
                                          <p:spTgt spid="20501"/>
                                        </p:tgtEl>
                                        <p:attrNameLst>
                                          <p:attrName>ppt_x</p:attrName>
                                        </p:attrNameLst>
                                      </p:cBhvr>
                                      <p:tavLst>
                                        <p:tav tm="0">
                                          <p:val>
                                            <p:strVal val="0-#ppt_w/2"/>
                                          </p:val>
                                        </p:tav>
                                        <p:tav tm="100000">
                                          <p:val>
                                            <p:strVal val="#ppt_x"/>
                                          </p:val>
                                        </p:tav>
                                      </p:tavLst>
                                    </p:anim>
                                    <p:anim calcmode="lin" valueType="num">
                                      <p:cBhvr additive="base">
                                        <p:cTn id="56" dur="500" fill="hold"/>
                                        <p:tgtEl>
                                          <p:spTgt spid="2050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20502"/>
                                        </p:tgtEl>
                                        <p:attrNameLst>
                                          <p:attrName>style.visibility</p:attrName>
                                        </p:attrNameLst>
                                      </p:cBhvr>
                                      <p:to>
                                        <p:strVal val="visible"/>
                                      </p:to>
                                    </p:set>
                                    <p:animEffect transition="in" filter="dissolve">
                                      <p:cBhvr>
                                        <p:cTn id="61" dur="500"/>
                                        <p:tgtEl>
                                          <p:spTgt spid="20502"/>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20503"/>
                                        </p:tgtEl>
                                        <p:attrNameLst>
                                          <p:attrName>style.visibility</p:attrName>
                                        </p:attrNameLst>
                                      </p:cBhvr>
                                      <p:to>
                                        <p:strVal val="visible"/>
                                      </p:to>
                                    </p:set>
                                    <p:animEffect transition="in" filter="dissolve">
                                      <p:cBhvr>
                                        <p:cTn id="66" dur="500"/>
                                        <p:tgtEl>
                                          <p:spTgt spid="20503"/>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0504"/>
                                        </p:tgtEl>
                                        <p:attrNameLst>
                                          <p:attrName>style.visibility</p:attrName>
                                        </p:attrNameLst>
                                      </p:cBhvr>
                                      <p:to>
                                        <p:strVal val="visible"/>
                                      </p:to>
                                    </p:set>
                                    <p:animEffect transition="in" filter="dissolve">
                                      <p:cBhvr>
                                        <p:cTn id="71" dur="500"/>
                                        <p:tgtEl>
                                          <p:spTgt spid="20504"/>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20505"/>
                                        </p:tgtEl>
                                        <p:attrNameLst>
                                          <p:attrName>style.visibility</p:attrName>
                                        </p:attrNameLst>
                                      </p:cBhvr>
                                      <p:to>
                                        <p:strVal val="visible"/>
                                      </p:to>
                                    </p:set>
                                    <p:animEffect transition="in" filter="dissolve">
                                      <p:cBhvr>
                                        <p:cTn id="76" dur="500"/>
                                        <p:tgtEl>
                                          <p:spTgt spid="20505"/>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20506"/>
                                        </p:tgtEl>
                                        <p:attrNameLst>
                                          <p:attrName>style.visibility</p:attrName>
                                        </p:attrNameLst>
                                      </p:cBhvr>
                                      <p:to>
                                        <p:strVal val="visible"/>
                                      </p:to>
                                    </p:set>
                                    <p:animEffect transition="in" filter="dissolve">
                                      <p:cBhvr>
                                        <p:cTn id="81" dur="500"/>
                                        <p:tgtEl>
                                          <p:spTgt spid="20506"/>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20507"/>
                                        </p:tgtEl>
                                        <p:attrNameLst>
                                          <p:attrName>style.visibility</p:attrName>
                                        </p:attrNameLst>
                                      </p:cBhvr>
                                      <p:to>
                                        <p:strVal val="visible"/>
                                      </p:to>
                                    </p:set>
                                    <p:animEffect transition="in" filter="dissolve">
                                      <p:cBhvr>
                                        <p:cTn id="86" dur="500"/>
                                        <p:tgtEl>
                                          <p:spTgt spid="20507"/>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20509"/>
                                        </p:tgtEl>
                                        <p:attrNameLst>
                                          <p:attrName>style.visibility</p:attrName>
                                        </p:attrNameLst>
                                      </p:cBhvr>
                                      <p:to>
                                        <p:strVal val="visible"/>
                                      </p:to>
                                    </p:set>
                                    <p:anim calcmode="lin" valueType="num">
                                      <p:cBhvr additive="base">
                                        <p:cTn id="91" dur="500" fill="hold"/>
                                        <p:tgtEl>
                                          <p:spTgt spid="20509"/>
                                        </p:tgtEl>
                                        <p:attrNameLst>
                                          <p:attrName>ppt_x</p:attrName>
                                        </p:attrNameLst>
                                      </p:cBhvr>
                                      <p:tavLst>
                                        <p:tav tm="0">
                                          <p:val>
                                            <p:strVal val="1+#ppt_w/2"/>
                                          </p:val>
                                        </p:tav>
                                        <p:tav tm="100000">
                                          <p:val>
                                            <p:strVal val="#ppt_x"/>
                                          </p:val>
                                        </p:tav>
                                      </p:tavLst>
                                    </p:anim>
                                    <p:anim calcmode="lin" valueType="num">
                                      <p:cBhvr additive="base">
                                        <p:cTn id="92" dur="500" fill="hold"/>
                                        <p:tgtEl>
                                          <p:spTgt spid="205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utoUpdateAnimBg="0"/>
      <p:bldP spid="20489" grpId="0" autoUpdateAnimBg="0"/>
      <p:bldP spid="20490" grpId="0" autoUpdateAnimBg="0"/>
      <p:bldP spid="20491" grpId="0" autoUpdateAnimBg="0"/>
      <p:bldP spid="20492" grpId="0" autoUpdateAnimBg="0"/>
      <p:bldP spid="20493" grpId="0" autoUpdateAnimBg="0"/>
      <p:bldP spid="20494" grpId="0" autoUpdateAnimBg="0"/>
      <p:bldP spid="20495"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Text Box 7"/>
          <p:cNvSpPr txBox="1">
            <a:spLocks noChangeArrowheads="1"/>
          </p:cNvSpPr>
          <p:nvPr/>
        </p:nvSpPr>
        <p:spPr bwMode="auto">
          <a:xfrm>
            <a:off x="609600" y="762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1</a:t>
            </a:r>
          </a:p>
        </p:txBody>
      </p:sp>
      <p:sp>
        <p:nvSpPr>
          <p:cNvPr id="21512" name="Text Box 8"/>
          <p:cNvSpPr txBox="1">
            <a:spLocks noChangeArrowheads="1"/>
          </p:cNvSpPr>
          <p:nvPr/>
        </p:nvSpPr>
        <p:spPr bwMode="auto">
          <a:xfrm>
            <a:off x="1219200" y="7620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1513" name="Text Box 9"/>
          <p:cNvSpPr txBox="1">
            <a:spLocks noChangeArrowheads="1"/>
          </p:cNvSpPr>
          <p:nvPr/>
        </p:nvSpPr>
        <p:spPr bwMode="auto">
          <a:xfrm>
            <a:off x="1905000" y="762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21514" name="Text Box 10"/>
          <p:cNvSpPr txBox="1">
            <a:spLocks noChangeArrowheads="1"/>
          </p:cNvSpPr>
          <p:nvPr/>
        </p:nvSpPr>
        <p:spPr bwMode="auto">
          <a:xfrm>
            <a:off x="2438400" y="762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4</a:t>
            </a:r>
          </a:p>
        </p:txBody>
      </p:sp>
      <p:sp>
        <p:nvSpPr>
          <p:cNvPr id="21515" name="Text Box 11"/>
          <p:cNvSpPr txBox="1">
            <a:spLocks noChangeArrowheads="1"/>
          </p:cNvSpPr>
          <p:nvPr/>
        </p:nvSpPr>
        <p:spPr bwMode="auto">
          <a:xfrm>
            <a:off x="2971800" y="838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5</a:t>
            </a:r>
          </a:p>
        </p:txBody>
      </p:sp>
      <p:sp>
        <p:nvSpPr>
          <p:cNvPr id="21516" name="Text Box 12"/>
          <p:cNvSpPr txBox="1">
            <a:spLocks noChangeArrowheads="1"/>
          </p:cNvSpPr>
          <p:nvPr/>
        </p:nvSpPr>
        <p:spPr bwMode="auto">
          <a:xfrm>
            <a:off x="3962400" y="838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sp>
        <p:nvSpPr>
          <p:cNvPr id="21517" name="Text Box 13"/>
          <p:cNvSpPr txBox="1">
            <a:spLocks noChangeArrowheads="1"/>
          </p:cNvSpPr>
          <p:nvPr/>
        </p:nvSpPr>
        <p:spPr bwMode="auto">
          <a:xfrm>
            <a:off x="3581400" y="1905000"/>
            <a:ext cx="52578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 </a:t>
            </a:r>
            <a:r>
              <a:rPr lang="pt-BR" b="1">
                <a:solidFill>
                  <a:srgbClr val="66FF33"/>
                </a:solidFill>
              </a:rPr>
              <a:t>4,5-dimetil</a:t>
            </a:r>
            <a:r>
              <a:rPr lang="pt-BR" b="1">
                <a:solidFill>
                  <a:srgbClr val="660033"/>
                </a:solidFill>
              </a:rPr>
              <a:t>-</a:t>
            </a:r>
            <a:r>
              <a:rPr lang="pt-BR" b="1">
                <a:solidFill>
                  <a:srgbClr val="00FFFF"/>
                </a:solidFill>
              </a:rPr>
              <a:t>hexa</a:t>
            </a:r>
            <a:r>
              <a:rPr lang="en-US" b="1">
                <a:solidFill>
                  <a:srgbClr val="00FFFF"/>
                </a:solidFill>
              </a:rPr>
              <a:t>-2,3-</a:t>
            </a:r>
            <a:r>
              <a:rPr lang="pt-BR" b="1">
                <a:solidFill>
                  <a:srgbClr val="00FFFF"/>
                </a:solidFill>
              </a:rPr>
              <a:t>dieno</a:t>
            </a:r>
          </a:p>
          <a:p>
            <a:pPr>
              <a:spcBef>
                <a:spcPct val="50000"/>
              </a:spcBef>
            </a:pPr>
            <a:r>
              <a:rPr lang="pt-BR" b="1"/>
              <a:t>Incorreto : 2,3-dimetil-hexa</a:t>
            </a:r>
            <a:r>
              <a:rPr lang="en-US" b="1"/>
              <a:t>-3,4-</a:t>
            </a:r>
            <a:r>
              <a:rPr lang="pt-BR" b="1"/>
              <a:t>dieno</a:t>
            </a:r>
          </a:p>
        </p:txBody>
      </p:sp>
      <p:sp>
        <p:nvSpPr>
          <p:cNvPr id="21518" name="Text Box 14"/>
          <p:cNvSpPr txBox="1">
            <a:spLocks noChangeArrowheads="1"/>
          </p:cNvSpPr>
          <p:nvPr/>
        </p:nvSpPr>
        <p:spPr bwMode="auto">
          <a:xfrm>
            <a:off x="304800" y="3810000"/>
            <a:ext cx="8458200" cy="457200"/>
          </a:xfrm>
          <a:prstGeom prst="rect">
            <a:avLst/>
          </a:prstGeom>
          <a:noFill/>
          <a:ln w="9525">
            <a:noFill/>
            <a:miter lim="800000"/>
            <a:headEnd/>
            <a:tailEnd/>
          </a:ln>
          <a:effectLst/>
        </p:spPr>
        <p:txBody>
          <a:bodyPr>
            <a:spAutoFit/>
          </a:bodyPr>
          <a:lstStyle/>
          <a:p>
            <a:pPr>
              <a:spcBef>
                <a:spcPct val="50000"/>
              </a:spcBef>
            </a:pPr>
            <a:r>
              <a:rPr lang="pt-BR" u="sng">
                <a:solidFill>
                  <a:srgbClr val="66FF33"/>
                </a:solidFill>
                <a:effectLst>
                  <a:outerShdw blurRad="38100" dist="38100" dir="2700000" algn="tl">
                    <a:srgbClr val="000000"/>
                  </a:outerShdw>
                </a:effectLst>
              </a:rPr>
              <a:t>Cuidado</a:t>
            </a:r>
            <a:r>
              <a:rPr lang="pt-BR"/>
              <a:t> </a:t>
            </a:r>
            <a:r>
              <a:rPr lang="pt-BR" b="1">
                <a:solidFill>
                  <a:schemeClr val="bg1"/>
                </a:solidFill>
              </a:rPr>
              <a:t>: não existe ramificação na ponta da cadeia. Observe</a:t>
            </a:r>
          </a:p>
        </p:txBody>
      </p:sp>
      <p:grpSp>
        <p:nvGrpSpPr>
          <p:cNvPr id="21523" name="Group 19"/>
          <p:cNvGrpSpPr>
            <a:grpSpLocks/>
          </p:cNvGrpSpPr>
          <p:nvPr/>
        </p:nvGrpSpPr>
        <p:grpSpPr bwMode="auto">
          <a:xfrm>
            <a:off x="533400" y="4648200"/>
            <a:ext cx="3282950" cy="1979613"/>
            <a:chOff x="336" y="2928"/>
            <a:chExt cx="2068" cy="1247"/>
          </a:xfrm>
        </p:grpSpPr>
        <p:sp>
          <p:nvSpPr>
            <p:cNvPr id="21520" name="Rectangle 16"/>
            <p:cNvSpPr>
              <a:spLocks noChangeArrowheads="1"/>
            </p:cNvSpPr>
            <p:nvPr/>
          </p:nvSpPr>
          <p:spPr bwMode="auto">
            <a:xfrm>
              <a:off x="336" y="2928"/>
              <a:ext cx="2068" cy="1247"/>
            </a:xfrm>
            <a:prstGeom prst="rect">
              <a:avLst/>
            </a:prstGeom>
            <a:noFill/>
            <a:ln w="9525">
              <a:noFill/>
              <a:miter lim="800000"/>
              <a:headEnd/>
              <a:tailEnd/>
            </a:ln>
            <a:effectLst/>
          </p:spPr>
          <p:txBody>
            <a:bodyPr wrap="none">
              <a:spAutoFit/>
            </a:bodyPr>
            <a:lstStyle/>
            <a:p>
              <a:pPr>
                <a:spcBef>
                  <a:spcPct val="50000"/>
                </a:spcBef>
              </a:pPr>
              <a:r>
                <a:rPr lang="pt-BR" b="1" baseline="-25000"/>
                <a:t>        </a:t>
              </a:r>
              <a:endParaRPr lang="pt-BR" b="1" baseline="-25000">
                <a:solidFill>
                  <a:srgbClr val="CC0000"/>
                </a:solidFill>
              </a:endParaRPr>
            </a:p>
            <a:p>
              <a:pPr>
                <a:spcBef>
                  <a:spcPct val="50000"/>
                </a:spcBef>
              </a:pPr>
              <a:r>
                <a:rPr lang="pt-BR" b="1"/>
                <a:t>H</a:t>
              </a:r>
              <a:r>
                <a:rPr lang="pt-BR" b="1" baseline="-25000"/>
                <a:t>3</a:t>
              </a:r>
              <a:r>
                <a:rPr lang="pt-BR" b="1"/>
                <a:t>C—CH—CH</a:t>
              </a:r>
              <a:r>
                <a:rPr lang="pt-BR" b="1" baseline="-25000"/>
                <a:t>2</a:t>
              </a:r>
              <a:r>
                <a:rPr lang="pt-BR" b="1"/>
                <a:t>—CH</a:t>
              </a:r>
              <a:r>
                <a:rPr lang="pt-BR" b="1" baseline="-25000"/>
                <a:t>2</a:t>
              </a:r>
              <a:endParaRPr lang="pt-BR" b="1"/>
            </a:p>
            <a:p>
              <a:pPr>
                <a:spcBef>
                  <a:spcPct val="50000"/>
                </a:spcBef>
              </a:pPr>
              <a:r>
                <a:rPr lang="pt-BR" b="1"/>
                <a:t>           CH</a:t>
              </a:r>
              <a:r>
                <a:rPr lang="pt-BR" b="1" baseline="-25000"/>
                <a:t>3</a:t>
              </a:r>
              <a:r>
                <a:rPr lang="pt-BR" b="1"/>
                <a:t>               CH</a:t>
              </a:r>
              <a:r>
                <a:rPr lang="pt-BR" b="1" baseline="-25000"/>
                <a:t>3</a:t>
              </a:r>
              <a:endParaRPr lang="pt-BR" b="1"/>
            </a:p>
            <a:p>
              <a:pPr>
                <a:spcBef>
                  <a:spcPct val="50000"/>
                </a:spcBef>
              </a:pPr>
              <a:endParaRPr lang="pt-BR" b="1"/>
            </a:p>
          </p:txBody>
        </p:sp>
        <p:sp>
          <p:nvSpPr>
            <p:cNvPr id="21521" name="Line 17"/>
            <p:cNvSpPr>
              <a:spLocks noChangeShapeType="1"/>
            </p:cNvSpPr>
            <p:nvPr/>
          </p:nvSpPr>
          <p:spPr bwMode="auto">
            <a:xfrm>
              <a:off x="1008" y="3443"/>
              <a:ext cx="0" cy="192"/>
            </a:xfrm>
            <a:prstGeom prst="line">
              <a:avLst/>
            </a:prstGeom>
            <a:noFill/>
            <a:ln w="9525">
              <a:solidFill>
                <a:schemeClr val="tx1"/>
              </a:solidFill>
              <a:round/>
              <a:headEnd/>
              <a:tailEnd/>
            </a:ln>
            <a:effectLst/>
          </p:spPr>
          <p:txBody>
            <a:bodyPr wrap="none" anchor="ctr"/>
            <a:lstStyle/>
            <a:p>
              <a:endParaRPr lang="pt-BR"/>
            </a:p>
          </p:txBody>
        </p:sp>
        <p:sp>
          <p:nvSpPr>
            <p:cNvPr id="21522" name="Line 18"/>
            <p:cNvSpPr>
              <a:spLocks noChangeShapeType="1"/>
            </p:cNvSpPr>
            <p:nvPr/>
          </p:nvSpPr>
          <p:spPr bwMode="auto">
            <a:xfrm>
              <a:off x="2016" y="3456"/>
              <a:ext cx="0" cy="192"/>
            </a:xfrm>
            <a:prstGeom prst="line">
              <a:avLst/>
            </a:prstGeom>
            <a:noFill/>
            <a:ln w="9525">
              <a:solidFill>
                <a:schemeClr val="tx1"/>
              </a:solidFill>
              <a:round/>
              <a:headEnd/>
              <a:tailEnd/>
            </a:ln>
            <a:effectLst/>
          </p:spPr>
          <p:txBody>
            <a:bodyPr wrap="none" anchor="ctr"/>
            <a:lstStyle/>
            <a:p>
              <a:endParaRPr lang="pt-BR"/>
            </a:p>
          </p:txBody>
        </p:sp>
      </p:grpSp>
      <p:sp>
        <p:nvSpPr>
          <p:cNvPr id="21524" name="Text Box 20"/>
          <p:cNvSpPr txBox="1">
            <a:spLocks noChangeArrowheads="1"/>
          </p:cNvSpPr>
          <p:nvPr/>
        </p:nvSpPr>
        <p:spPr bwMode="auto">
          <a:xfrm rot="10406845" flipV="1">
            <a:off x="914400" y="4724400"/>
            <a:ext cx="3048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1</a:t>
            </a:r>
          </a:p>
        </p:txBody>
      </p:sp>
      <p:sp>
        <p:nvSpPr>
          <p:cNvPr id="21525" name="Text Box 21"/>
          <p:cNvSpPr txBox="1">
            <a:spLocks noChangeArrowheads="1"/>
          </p:cNvSpPr>
          <p:nvPr/>
        </p:nvSpPr>
        <p:spPr bwMode="auto">
          <a:xfrm>
            <a:off x="1447800" y="47244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1526" name="Text Box 22"/>
          <p:cNvSpPr txBox="1">
            <a:spLocks noChangeArrowheads="1"/>
          </p:cNvSpPr>
          <p:nvPr/>
        </p:nvSpPr>
        <p:spPr bwMode="auto">
          <a:xfrm>
            <a:off x="2209800" y="4724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3</a:t>
            </a:r>
          </a:p>
        </p:txBody>
      </p:sp>
      <p:sp>
        <p:nvSpPr>
          <p:cNvPr id="21527" name="Text Box 23"/>
          <p:cNvSpPr txBox="1">
            <a:spLocks noChangeArrowheads="1"/>
          </p:cNvSpPr>
          <p:nvPr/>
        </p:nvSpPr>
        <p:spPr bwMode="auto">
          <a:xfrm>
            <a:off x="3048000" y="4800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4</a:t>
            </a:r>
          </a:p>
        </p:txBody>
      </p:sp>
      <p:sp>
        <p:nvSpPr>
          <p:cNvPr id="21528" name="Text Box 24"/>
          <p:cNvSpPr txBox="1">
            <a:spLocks noChangeArrowheads="1"/>
          </p:cNvSpPr>
          <p:nvPr/>
        </p:nvSpPr>
        <p:spPr bwMode="auto">
          <a:xfrm>
            <a:off x="2819400" y="5715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
        <p:nvSpPr>
          <p:cNvPr id="21529" name="Text Box 25"/>
          <p:cNvSpPr txBox="1">
            <a:spLocks noChangeArrowheads="1"/>
          </p:cNvSpPr>
          <p:nvPr/>
        </p:nvSpPr>
        <p:spPr bwMode="auto">
          <a:xfrm>
            <a:off x="4343400" y="4419600"/>
            <a:ext cx="43434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 </a:t>
            </a:r>
            <a:r>
              <a:rPr lang="pt-BR" b="1">
                <a:solidFill>
                  <a:srgbClr val="00FFFF"/>
                </a:solidFill>
              </a:rPr>
              <a:t>2-metil</a:t>
            </a:r>
            <a:r>
              <a:rPr lang="pt-BR" b="1">
                <a:solidFill>
                  <a:srgbClr val="660033"/>
                </a:solidFill>
              </a:rPr>
              <a:t> </a:t>
            </a:r>
            <a:r>
              <a:rPr lang="pt-BR" b="1">
                <a:solidFill>
                  <a:srgbClr val="66FF33"/>
                </a:solidFill>
              </a:rPr>
              <a:t>pentano</a:t>
            </a:r>
          </a:p>
          <a:p>
            <a:pPr>
              <a:spcBef>
                <a:spcPct val="50000"/>
              </a:spcBef>
            </a:pPr>
            <a:r>
              <a:rPr lang="pt-BR" b="1"/>
              <a:t>Incorreto : 2,4-dimetil-butano</a:t>
            </a:r>
          </a:p>
        </p:txBody>
      </p:sp>
      <p:grpSp>
        <p:nvGrpSpPr>
          <p:cNvPr id="21533" name="Group 29"/>
          <p:cNvGrpSpPr>
            <a:grpSpLocks/>
          </p:cNvGrpSpPr>
          <p:nvPr/>
        </p:nvGrpSpPr>
        <p:grpSpPr bwMode="auto">
          <a:xfrm>
            <a:off x="3048000" y="5562600"/>
            <a:ext cx="5638800" cy="1050925"/>
            <a:chOff x="1920" y="3504"/>
            <a:chExt cx="3552" cy="662"/>
          </a:xfrm>
        </p:grpSpPr>
        <p:sp>
          <p:nvSpPr>
            <p:cNvPr id="21530" name="Oval 26"/>
            <p:cNvSpPr>
              <a:spLocks noChangeArrowheads="1"/>
            </p:cNvSpPr>
            <p:nvPr/>
          </p:nvSpPr>
          <p:spPr bwMode="auto">
            <a:xfrm>
              <a:off x="1920" y="3504"/>
              <a:ext cx="576" cy="528"/>
            </a:xfrm>
            <a:prstGeom prst="ellipse">
              <a:avLst/>
            </a:prstGeom>
            <a:noFill/>
            <a:ln w="9525">
              <a:solidFill>
                <a:srgbClr val="66FF33"/>
              </a:solidFill>
              <a:round/>
              <a:headEnd/>
              <a:tailEnd/>
            </a:ln>
            <a:effectLst/>
          </p:spPr>
          <p:txBody>
            <a:bodyPr wrap="none" anchor="ctr"/>
            <a:lstStyle/>
            <a:p>
              <a:endParaRPr lang="pt-BR"/>
            </a:p>
          </p:txBody>
        </p:sp>
        <p:sp>
          <p:nvSpPr>
            <p:cNvPr id="21531" name="Line 27"/>
            <p:cNvSpPr>
              <a:spLocks noChangeShapeType="1"/>
            </p:cNvSpPr>
            <p:nvPr/>
          </p:nvSpPr>
          <p:spPr bwMode="auto">
            <a:xfrm>
              <a:off x="2496" y="3792"/>
              <a:ext cx="528" cy="96"/>
            </a:xfrm>
            <a:prstGeom prst="line">
              <a:avLst/>
            </a:prstGeom>
            <a:noFill/>
            <a:ln w="28575">
              <a:solidFill>
                <a:srgbClr val="66FF33"/>
              </a:solidFill>
              <a:round/>
              <a:headEnd/>
              <a:tailEnd type="triangle" w="med" len="med"/>
            </a:ln>
            <a:effectLst/>
          </p:spPr>
          <p:txBody>
            <a:bodyPr/>
            <a:lstStyle/>
            <a:p>
              <a:endParaRPr lang="pt-BR"/>
            </a:p>
          </p:txBody>
        </p:sp>
        <p:sp>
          <p:nvSpPr>
            <p:cNvPr id="21532" name="Text Box 28"/>
            <p:cNvSpPr txBox="1">
              <a:spLocks noChangeArrowheads="1"/>
            </p:cNvSpPr>
            <p:nvPr/>
          </p:nvSpPr>
          <p:spPr bwMode="auto">
            <a:xfrm>
              <a:off x="3072" y="3648"/>
              <a:ext cx="2400" cy="518"/>
            </a:xfrm>
            <a:prstGeom prst="rect">
              <a:avLst/>
            </a:prstGeom>
            <a:noFill/>
            <a:ln w="9525">
              <a:noFill/>
              <a:miter lim="800000"/>
              <a:headEnd/>
              <a:tailEnd/>
            </a:ln>
            <a:effectLst/>
          </p:spPr>
          <p:txBody>
            <a:bodyPr>
              <a:spAutoFit/>
            </a:bodyPr>
            <a:lstStyle/>
            <a:p>
              <a:pPr>
                <a:spcBef>
                  <a:spcPct val="50000"/>
                </a:spcBef>
              </a:pPr>
              <a:r>
                <a:rPr lang="pt-BR">
                  <a:solidFill>
                    <a:srgbClr val="66FF33"/>
                  </a:solidFill>
                </a:rPr>
                <a:t>Não é ramificação pois está na ponta da cadeia</a:t>
              </a:r>
              <a:r>
                <a:rPr lang="pt-BR"/>
                <a:t>.</a:t>
              </a:r>
            </a:p>
          </p:txBody>
        </p:sp>
      </p:grpSp>
      <p:grpSp>
        <p:nvGrpSpPr>
          <p:cNvPr id="21536" name="Group 32"/>
          <p:cNvGrpSpPr>
            <a:grpSpLocks/>
          </p:cNvGrpSpPr>
          <p:nvPr/>
        </p:nvGrpSpPr>
        <p:grpSpPr bwMode="auto">
          <a:xfrm>
            <a:off x="228600" y="0"/>
            <a:ext cx="4648200" cy="3013075"/>
            <a:chOff x="144" y="0"/>
            <a:chExt cx="2928" cy="1898"/>
          </a:xfrm>
        </p:grpSpPr>
        <p:sp>
          <p:nvSpPr>
            <p:cNvPr id="21507" name="Rectangle 3"/>
            <p:cNvSpPr>
              <a:spLocks noChangeArrowheads="1"/>
            </p:cNvSpPr>
            <p:nvPr/>
          </p:nvSpPr>
          <p:spPr bwMode="auto">
            <a:xfrm>
              <a:off x="144" y="0"/>
              <a:ext cx="2928" cy="1898"/>
            </a:xfrm>
            <a:prstGeom prst="rect">
              <a:avLst/>
            </a:prstGeom>
            <a:noFill/>
            <a:ln w="9525">
              <a:noFill/>
              <a:miter lim="800000"/>
              <a:headEnd/>
              <a:tailEnd/>
            </a:ln>
            <a:effectLst/>
          </p:spPr>
          <p:txBody>
            <a:bodyPr>
              <a:spAutoFit/>
            </a:bodyPr>
            <a:lstStyle/>
            <a:p>
              <a:r>
                <a:rPr lang="pt-BR" b="1">
                  <a:solidFill>
                    <a:srgbClr val="CC0000"/>
                  </a:solidFill>
                </a:rPr>
                <a:t>                                                            </a:t>
              </a:r>
              <a:endParaRPr lang="pt-BR" b="1" baseline="-25000">
                <a:solidFill>
                  <a:srgbClr val="CC0000"/>
                </a:solidFill>
              </a:endParaRPr>
            </a:p>
            <a:p>
              <a:r>
                <a:rPr lang="pt-BR" b="1"/>
                <a:t>                                   CH</a:t>
              </a:r>
              <a:r>
                <a:rPr lang="pt-BR" b="1" baseline="-25000"/>
                <a:t>3</a:t>
              </a:r>
            </a:p>
            <a:p>
              <a:endParaRPr lang="pt-BR" b="1"/>
            </a:p>
            <a:p>
              <a:r>
                <a:rPr lang="pt-BR" b="1"/>
                <a:t>H</a:t>
              </a:r>
              <a:r>
                <a:rPr lang="pt-BR" b="1" baseline="-25000"/>
                <a:t>3</a:t>
              </a:r>
              <a:r>
                <a:rPr lang="pt-BR" b="1"/>
                <a:t>C—CH = C = C —CH</a:t>
              </a:r>
              <a:r>
                <a:rPr lang="pt-BR" b="1" baseline="-25000"/>
                <a:t> </a:t>
              </a:r>
              <a:r>
                <a:rPr lang="pt-BR" b="1"/>
                <a:t>—</a:t>
              </a:r>
              <a:r>
                <a:rPr lang="pt-BR" b="1" baseline="-25000"/>
                <a:t> </a:t>
              </a:r>
              <a:r>
                <a:rPr lang="pt-BR" b="1"/>
                <a:t>CH</a:t>
              </a:r>
              <a:r>
                <a:rPr lang="pt-BR" b="1" baseline="-25000"/>
                <a:t>3</a:t>
              </a:r>
            </a:p>
            <a:p>
              <a:r>
                <a:rPr lang="pt-BR" b="1"/>
                <a:t>                            </a:t>
              </a:r>
            </a:p>
            <a:p>
              <a:r>
                <a:rPr lang="pt-BR" b="1"/>
                <a:t>                           CH</a:t>
              </a:r>
              <a:r>
                <a:rPr lang="pt-BR" b="1" baseline="-25000"/>
                <a:t>3</a:t>
              </a:r>
              <a:endParaRPr lang="pt-BR" b="1">
                <a:solidFill>
                  <a:schemeClr val="accent2"/>
                </a:solidFill>
              </a:endParaRPr>
            </a:p>
            <a:p>
              <a:r>
                <a:rPr lang="pt-BR" b="1"/>
                <a:t>                              </a:t>
              </a:r>
            </a:p>
            <a:p>
              <a:r>
                <a:rPr lang="pt-BR" b="1"/>
                <a:t>                            </a:t>
              </a:r>
            </a:p>
          </p:txBody>
        </p:sp>
        <p:sp>
          <p:nvSpPr>
            <p:cNvPr id="21508" name="Line 4"/>
            <p:cNvSpPr>
              <a:spLocks noChangeShapeType="1"/>
            </p:cNvSpPr>
            <p:nvPr/>
          </p:nvSpPr>
          <p:spPr bwMode="auto">
            <a:xfrm>
              <a:off x="1632" y="912"/>
              <a:ext cx="0" cy="240"/>
            </a:xfrm>
            <a:prstGeom prst="line">
              <a:avLst/>
            </a:prstGeom>
            <a:noFill/>
            <a:ln w="9525">
              <a:solidFill>
                <a:schemeClr val="tx1"/>
              </a:solidFill>
              <a:round/>
              <a:headEnd/>
              <a:tailEnd/>
            </a:ln>
            <a:effectLst/>
          </p:spPr>
          <p:txBody>
            <a:bodyPr/>
            <a:lstStyle/>
            <a:p>
              <a:endParaRPr lang="pt-BR"/>
            </a:p>
          </p:txBody>
        </p:sp>
        <p:sp>
          <p:nvSpPr>
            <p:cNvPr id="21535" name="Line 31"/>
            <p:cNvSpPr>
              <a:spLocks noChangeShapeType="1"/>
            </p:cNvSpPr>
            <p:nvPr/>
          </p:nvSpPr>
          <p:spPr bwMode="auto">
            <a:xfrm>
              <a:off x="2016" y="480"/>
              <a:ext cx="0" cy="240"/>
            </a:xfrm>
            <a:prstGeom prst="line">
              <a:avLst/>
            </a:prstGeom>
            <a:noFill/>
            <a:ln w="9525">
              <a:solidFill>
                <a:schemeClr val="tx1"/>
              </a:solidFill>
              <a:round/>
              <a:headEnd/>
              <a:tailEnd/>
            </a:ln>
            <a:effectLst/>
          </p:spPr>
          <p:txBody>
            <a:bodyPr/>
            <a:lstStyle/>
            <a:p>
              <a:endParaRPr lang="pt-B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536"/>
                                        </p:tgtEl>
                                        <p:attrNameLst>
                                          <p:attrName>style.visibility</p:attrName>
                                        </p:attrNameLst>
                                      </p:cBhvr>
                                      <p:to>
                                        <p:strVal val="visible"/>
                                      </p:to>
                                    </p:set>
                                    <p:anim calcmode="lin" valueType="num">
                                      <p:cBhvr additive="base">
                                        <p:cTn id="7" dur="500" fill="hold"/>
                                        <p:tgtEl>
                                          <p:spTgt spid="21536"/>
                                        </p:tgtEl>
                                        <p:attrNameLst>
                                          <p:attrName>ppt_x</p:attrName>
                                        </p:attrNameLst>
                                      </p:cBhvr>
                                      <p:tavLst>
                                        <p:tav tm="0">
                                          <p:val>
                                            <p:strVal val="0-#ppt_w/2"/>
                                          </p:val>
                                        </p:tav>
                                        <p:tav tm="100000">
                                          <p:val>
                                            <p:strVal val="#ppt_x"/>
                                          </p:val>
                                        </p:tav>
                                      </p:tavLst>
                                    </p:anim>
                                    <p:anim calcmode="lin" valueType="num">
                                      <p:cBhvr additive="base">
                                        <p:cTn id="8" dur="500" fill="hold"/>
                                        <p:tgtEl>
                                          <p:spTgt spid="215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21511"/>
                                        </p:tgtEl>
                                        <p:attrNameLst>
                                          <p:attrName>style.visibility</p:attrName>
                                        </p:attrNameLst>
                                      </p:cBhvr>
                                      <p:to>
                                        <p:strVal val="visible"/>
                                      </p:to>
                                    </p:set>
                                    <p:animEffect transition="in" filter="dissolve">
                                      <p:cBhvr>
                                        <p:cTn id="13" dur="500"/>
                                        <p:tgtEl>
                                          <p:spTgt spid="21511"/>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1512"/>
                                        </p:tgtEl>
                                        <p:attrNameLst>
                                          <p:attrName>style.visibility</p:attrName>
                                        </p:attrNameLst>
                                      </p:cBhvr>
                                      <p:to>
                                        <p:strVal val="visible"/>
                                      </p:to>
                                    </p:set>
                                    <p:animEffect transition="in" filter="dissolve">
                                      <p:cBhvr>
                                        <p:cTn id="18" dur="500"/>
                                        <p:tgtEl>
                                          <p:spTgt spid="215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1513"/>
                                        </p:tgtEl>
                                        <p:attrNameLst>
                                          <p:attrName>style.visibility</p:attrName>
                                        </p:attrNameLst>
                                      </p:cBhvr>
                                      <p:to>
                                        <p:strVal val="visible"/>
                                      </p:to>
                                    </p:set>
                                    <p:animEffect transition="in" filter="dissolve">
                                      <p:cBhvr>
                                        <p:cTn id="23" dur="500"/>
                                        <p:tgtEl>
                                          <p:spTgt spid="2151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1514"/>
                                        </p:tgtEl>
                                        <p:attrNameLst>
                                          <p:attrName>style.visibility</p:attrName>
                                        </p:attrNameLst>
                                      </p:cBhvr>
                                      <p:to>
                                        <p:strVal val="visible"/>
                                      </p:to>
                                    </p:set>
                                    <p:animEffect transition="in" filter="dissolve">
                                      <p:cBhvr>
                                        <p:cTn id="28" dur="500"/>
                                        <p:tgtEl>
                                          <p:spTgt spid="2151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1515"/>
                                        </p:tgtEl>
                                        <p:attrNameLst>
                                          <p:attrName>style.visibility</p:attrName>
                                        </p:attrNameLst>
                                      </p:cBhvr>
                                      <p:to>
                                        <p:strVal val="visible"/>
                                      </p:to>
                                    </p:set>
                                    <p:animEffect transition="in" filter="dissolve">
                                      <p:cBhvr>
                                        <p:cTn id="33" dur="500"/>
                                        <p:tgtEl>
                                          <p:spTgt spid="21515"/>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1516"/>
                                        </p:tgtEl>
                                        <p:attrNameLst>
                                          <p:attrName>style.visibility</p:attrName>
                                        </p:attrNameLst>
                                      </p:cBhvr>
                                      <p:to>
                                        <p:strVal val="visible"/>
                                      </p:to>
                                    </p:set>
                                    <p:animEffect transition="in" filter="dissolve">
                                      <p:cBhvr>
                                        <p:cTn id="38" dur="500"/>
                                        <p:tgtEl>
                                          <p:spTgt spid="2151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1517"/>
                                        </p:tgtEl>
                                        <p:attrNameLst>
                                          <p:attrName>style.visibility</p:attrName>
                                        </p:attrNameLst>
                                      </p:cBhvr>
                                      <p:to>
                                        <p:strVal val="visible"/>
                                      </p:to>
                                    </p:set>
                                    <p:anim calcmode="lin" valueType="num">
                                      <p:cBhvr additive="base">
                                        <p:cTn id="43" dur="500" fill="hold"/>
                                        <p:tgtEl>
                                          <p:spTgt spid="21517"/>
                                        </p:tgtEl>
                                        <p:attrNameLst>
                                          <p:attrName>ppt_x</p:attrName>
                                        </p:attrNameLst>
                                      </p:cBhvr>
                                      <p:tavLst>
                                        <p:tav tm="0">
                                          <p:val>
                                            <p:strVal val="1+#ppt_w/2"/>
                                          </p:val>
                                        </p:tav>
                                        <p:tav tm="100000">
                                          <p:val>
                                            <p:strVal val="#ppt_x"/>
                                          </p:val>
                                        </p:tav>
                                      </p:tavLst>
                                    </p:anim>
                                    <p:anim calcmode="lin" valueType="num">
                                      <p:cBhvr additive="base">
                                        <p:cTn id="44" dur="500" fill="hold"/>
                                        <p:tgtEl>
                                          <p:spTgt spid="2151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1518"/>
                                        </p:tgtEl>
                                        <p:attrNameLst>
                                          <p:attrName>style.visibility</p:attrName>
                                        </p:attrNameLst>
                                      </p:cBhvr>
                                      <p:to>
                                        <p:strVal val="visible"/>
                                      </p:to>
                                    </p:set>
                                    <p:anim calcmode="lin" valueType="num">
                                      <p:cBhvr additive="base">
                                        <p:cTn id="49" dur="500" fill="hold"/>
                                        <p:tgtEl>
                                          <p:spTgt spid="21518"/>
                                        </p:tgtEl>
                                        <p:attrNameLst>
                                          <p:attrName>ppt_x</p:attrName>
                                        </p:attrNameLst>
                                      </p:cBhvr>
                                      <p:tavLst>
                                        <p:tav tm="0">
                                          <p:val>
                                            <p:strVal val="0-#ppt_w/2"/>
                                          </p:val>
                                        </p:tav>
                                        <p:tav tm="100000">
                                          <p:val>
                                            <p:strVal val="#ppt_x"/>
                                          </p:val>
                                        </p:tav>
                                      </p:tavLst>
                                    </p:anim>
                                    <p:anim calcmode="lin" valueType="num">
                                      <p:cBhvr additive="base">
                                        <p:cTn id="50" dur="500" fill="hold"/>
                                        <p:tgtEl>
                                          <p:spTgt spid="2151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21523"/>
                                        </p:tgtEl>
                                        <p:attrNameLst>
                                          <p:attrName>style.visibility</p:attrName>
                                        </p:attrNameLst>
                                      </p:cBhvr>
                                      <p:to>
                                        <p:strVal val="visible"/>
                                      </p:to>
                                    </p:set>
                                    <p:animEffect transition="in" filter="dissolve">
                                      <p:cBhvr>
                                        <p:cTn id="55" dur="500"/>
                                        <p:tgtEl>
                                          <p:spTgt spid="21523"/>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21524"/>
                                        </p:tgtEl>
                                        <p:attrNameLst>
                                          <p:attrName>style.visibility</p:attrName>
                                        </p:attrNameLst>
                                      </p:cBhvr>
                                      <p:to>
                                        <p:strVal val="visible"/>
                                      </p:to>
                                    </p:set>
                                    <p:animEffect transition="in" filter="dissolve">
                                      <p:cBhvr>
                                        <p:cTn id="60" dur="500"/>
                                        <p:tgtEl>
                                          <p:spTgt spid="21524"/>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21525"/>
                                        </p:tgtEl>
                                        <p:attrNameLst>
                                          <p:attrName>style.visibility</p:attrName>
                                        </p:attrNameLst>
                                      </p:cBhvr>
                                      <p:to>
                                        <p:strVal val="visible"/>
                                      </p:to>
                                    </p:set>
                                    <p:animEffect transition="in" filter="dissolve">
                                      <p:cBhvr>
                                        <p:cTn id="65" dur="500"/>
                                        <p:tgtEl>
                                          <p:spTgt spid="21525"/>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21526"/>
                                        </p:tgtEl>
                                        <p:attrNameLst>
                                          <p:attrName>style.visibility</p:attrName>
                                        </p:attrNameLst>
                                      </p:cBhvr>
                                      <p:to>
                                        <p:strVal val="visible"/>
                                      </p:to>
                                    </p:set>
                                    <p:animEffect transition="in" filter="dissolve">
                                      <p:cBhvr>
                                        <p:cTn id="70" dur="500"/>
                                        <p:tgtEl>
                                          <p:spTgt spid="21526"/>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21527"/>
                                        </p:tgtEl>
                                        <p:attrNameLst>
                                          <p:attrName>style.visibility</p:attrName>
                                        </p:attrNameLst>
                                      </p:cBhvr>
                                      <p:to>
                                        <p:strVal val="visible"/>
                                      </p:to>
                                    </p:set>
                                    <p:animEffect transition="in" filter="dissolve">
                                      <p:cBhvr>
                                        <p:cTn id="75" dur="500"/>
                                        <p:tgtEl>
                                          <p:spTgt spid="21527"/>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21528"/>
                                        </p:tgtEl>
                                        <p:attrNameLst>
                                          <p:attrName>style.visibility</p:attrName>
                                        </p:attrNameLst>
                                      </p:cBhvr>
                                      <p:to>
                                        <p:strVal val="visible"/>
                                      </p:to>
                                    </p:set>
                                    <p:animEffect transition="in" filter="dissolve">
                                      <p:cBhvr>
                                        <p:cTn id="80" dur="500"/>
                                        <p:tgtEl>
                                          <p:spTgt spid="21528"/>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21529"/>
                                        </p:tgtEl>
                                        <p:attrNameLst>
                                          <p:attrName>style.visibility</p:attrName>
                                        </p:attrNameLst>
                                      </p:cBhvr>
                                      <p:to>
                                        <p:strVal val="visible"/>
                                      </p:to>
                                    </p:set>
                                    <p:anim calcmode="lin" valueType="num">
                                      <p:cBhvr additive="base">
                                        <p:cTn id="85" dur="500" fill="hold"/>
                                        <p:tgtEl>
                                          <p:spTgt spid="21529"/>
                                        </p:tgtEl>
                                        <p:attrNameLst>
                                          <p:attrName>ppt_x</p:attrName>
                                        </p:attrNameLst>
                                      </p:cBhvr>
                                      <p:tavLst>
                                        <p:tav tm="0">
                                          <p:val>
                                            <p:strVal val="1+#ppt_w/2"/>
                                          </p:val>
                                        </p:tav>
                                        <p:tav tm="100000">
                                          <p:val>
                                            <p:strVal val="#ppt_x"/>
                                          </p:val>
                                        </p:tav>
                                      </p:tavLst>
                                    </p:anim>
                                    <p:anim calcmode="lin" valueType="num">
                                      <p:cBhvr additive="base">
                                        <p:cTn id="86" dur="500" fill="hold"/>
                                        <p:tgtEl>
                                          <p:spTgt spid="2152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nodeType="clickEffect">
                                  <p:stCondLst>
                                    <p:cond delay="0"/>
                                  </p:stCondLst>
                                  <p:childTnLst>
                                    <p:set>
                                      <p:cBhvr>
                                        <p:cTn id="90" dur="1" fill="hold">
                                          <p:stCondLst>
                                            <p:cond delay="0"/>
                                          </p:stCondLst>
                                        </p:cTn>
                                        <p:tgtEl>
                                          <p:spTgt spid="21533"/>
                                        </p:tgtEl>
                                        <p:attrNameLst>
                                          <p:attrName>style.visibility</p:attrName>
                                        </p:attrNameLst>
                                      </p:cBhvr>
                                      <p:to>
                                        <p:strVal val="visible"/>
                                      </p:to>
                                    </p:set>
                                    <p:animEffect transition="in" filter="dissolve">
                                      <p:cBhvr>
                                        <p:cTn id="91" dur="500"/>
                                        <p:tgtEl>
                                          <p:spTgt spid="21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utoUpdateAnimBg="0"/>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24" grpId="0" autoUpdateAnimBg="0"/>
      <p:bldP spid="21525" grpId="0" autoUpdateAnimBg="0"/>
      <p:bldP spid="21526" grpId="0" autoUpdateAnimBg="0"/>
      <p:bldP spid="21527" grpId="0" autoUpdateAnimBg="0"/>
      <p:bldP spid="21528" grpId="0" autoUpdateAnimBg="0"/>
      <p:bldP spid="2152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381000" y="0"/>
            <a:ext cx="7696200" cy="4572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Vamos ver a nomenclatura de cadeias mistas ? </a:t>
            </a:r>
          </a:p>
        </p:txBody>
      </p:sp>
      <p:sp>
        <p:nvSpPr>
          <p:cNvPr id="22532" name="Text Box 4"/>
          <p:cNvSpPr txBox="1">
            <a:spLocks noChangeArrowheads="1"/>
          </p:cNvSpPr>
          <p:nvPr/>
        </p:nvSpPr>
        <p:spPr bwMode="auto">
          <a:xfrm>
            <a:off x="304800" y="609600"/>
            <a:ext cx="8229600" cy="8223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Lembrando que cadeias mistas, são cadeias fechadas ou cíclicas que contém pelo menos 1 carbonos fora do ciclo.</a:t>
            </a:r>
          </a:p>
        </p:txBody>
      </p:sp>
      <p:sp>
        <p:nvSpPr>
          <p:cNvPr id="22533" name="Text Box 5"/>
          <p:cNvSpPr txBox="1">
            <a:spLocks noChangeArrowheads="1"/>
          </p:cNvSpPr>
          <p:nvPr/>
        </p:nvSpPr>
        <p:spPr bwMode="auto">
          <a:xfrm>
            <a:off x="457200" y="1676400"/>
            <a:ext cx="8001000" cy="8223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A nomenclatura segue as mesmas regras que utilizamos até agora.</a:t>
            </a:r>
          </a:p>
        </p:txBody>
      </p:sp>
      <p:grpSp>
        <p:nvGrpSpPr>
          <p:cNvPr id="22551" name="Group 23"/>
          <p:cNvGrpSpPr>
            <a:grpSpLocks/>
          </p:cNvGrpSpPr>
          <p:nvPr/>
        </p:nvGrpSpPr>
        <p:grpSpPr bwMode="auto">
          <a:xfrm>
            <a:off x="685800" y="2667000"/>
            <a:ext cx="2133600" cy="1066800"/>
            <a:chOff x="432" y="1968"/>
            <a:chExt cx="1344" cy="672"/>
          </a:xfrm>
        </p:grpSpPr>
        <p:sp>
          <p:nvSpPr>
            <p:cNvPr id="22534" name="AutoShape 6"/>
            <p:cNvSpPr>
              <a:spLocks noChangeArrowheads="1"/>
            </p:cNvSpPr>
            <p:nvPr/>
          </p:nvSpPr>
          <p:spPr bwMode="auto">
            <a:xfrm>
              <a:off x="432" y="1968"/>
              <a:ext cx="672" cy="672"/>
            </a:xfrm>
            <a:prstGeom prst="pentagon">
              <a:avLst/>
            </a:prstGeom>
            <a:noFill/>
            <a:ln w="38100">
              <a:solidFill>
                <a:schemeClr val="tx1"/>
              </a:solidFill>
              <a:miter lim="800000"/>
              <a:headEnd/>
              <a:tailEnd/>
            </a:ln>
            <a:effectLst/>
          </p:spPr>
          <p:txBody>
            <a:bodyPr wrap="none" anchor="ctr"/>
            <a:lstStyle/>
            <a:p>
              <a:endParaRPr lang="pt-BR"/>
            </a:p>
          </p:txBody>
        </p:sp>
        <p:sp>
          <p:nvSpPr>
            <p:cNvPr id="22535" name="Text Box 7"/>
            <p:cNvSpPr txBox="1">
              <a:spLocks noChangeArrowheads="1"/>
            </p:cNvSpPr>
            <p:nvPr/>
          </p:nvSpPr>
          <p:spPr bwMode="auto">
            <a:xfrm>
              <a:off x="1248" y="1968"/>
              <a:ext cx="528"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22536" name="Line 8"/>
            <p:cNvSpPr>
              <a:spLocks noChangeShapeType="1"/>
            </p:cNvSpPr>
            <p:nvPr/>
          </p:nvSpPr>
          <p:spPr bwMode="auto">
            <a:xfrm flipV="1">
              <a:off x="1104" y="2160"/>
              <a:ext cx="192" cy="48"/>
            </a:xfrm>
            <a:prstGeom prst="line">
              <a:avLst/>
            </a:prstGeom>
            <a:noFill/>
            <a:ln w="38100">
              <a:solidFill>
                <a:schemeClr val="tx1"/>
              </a:solidFill>
              <a:round/>
              <a:headEnd/>
              <a:tailEnd/>
            </a:ln>
            <a:effectLst/>
          </p:spPr>
          <p:txBody>
            <a:bodyPr/>
            <a:lstStyle/>
            <a:p>
              <a:endParaRPr lang="pt-BR"/>
            </a:p>
          </p:txBody>
        </p:sp>
      </p:grpSp>
      <p:sp>
        <p:nvSpPr>
          <p:cNvPr id="22538" name="Text Box 10"/>
          <p:cNvSpPr txBox="1">
            <a:spLocks noChangeArrowheads="1"/>
          </p:cNvSpPr>
          <p:nvPr/>
        </p:nvSpPr>
        <p:spPr bwMode="auto">
          <a:xfrm>
            <a:off x="381000" y="3886200"/>
            <a:ext cx="48006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a:t>
            </a:r>
            <a:r>
              <a:rPr lang="pt-BR" b="1">
                <a:solidFill>
                  <a:srgbClr val="00FFFF"/>
                </a:solidFill>
              </a:rPr>
              <a:t> Metil-ciclo</a:t>
            </a:r>
            <a:r>
              <a:rPr lang="en-US" b="1">
                <a:solidFill>
                  <a:srgbClr val="00FFFF"/>
                </a:solidFill>
              </a:rPr>
              <a:t>-</a:t>
            </a:r>
            <a:r>
              <a:rPr lang="pt-BR" b="1">
                <a:solidFill>
                  <a:srgbClr val="00FFFF"/>
                </a:solidFill>
              </a:rPr>
              <a:t>pentano</a:t>
            </a:r>
          </a:p>
          <a:p>
            <a:pPr>
              <a:spcBef>
                <a:spcPct val="50000"/>
              </a:spcBef>
            </a:pPr>
            <a:r>
              <a:rPr lang="pt-BR" b="1"/>
              <a:t>Incorreto : 1-metil-ciclopentano</a:t>
            </a:r>
          </a:p>
        </p:txBody>
      </p:sp>
      <p:grpSp>
        <p:nvGrpSpPr>
          <p:cNvPr id="22552" name="Group 24"/>
          <p:cNvGrpSpPr>
            <a:grpSpLocks/>
          </p:cNvGrpSpPr>
          <p:nvPr/>
        </p:nvGrpSpPr>
        <p:grpSpPr bwMode="auto">
          <a:xfrm>
            <a:off x="5410200" y="2438400"/>
            <a:ext cx="2971800" cy="1371600"/>
            <a:chOff x="3408" y="1680"/>
            <a:chExt cx="1872" cy="864"/>
          </a:xfrm>
        </p:grpSpPr>
        <p:sp>
          <p:nvSpPr>
            <p:cNvPr id="22539" name="Rectangle 11"/>
            <p:cNvSpPr>
              <a:spLocks noChangeArrowheads="1"/>
            </p:cNvSpPr>
            <p:nvPr/>
          </p:nvSpPr>
          <p:spPr bwMode="auto">
            <a:xfrm>
              <a:off x="3408" y="1920"/>
              <a:ext cx="672" cy="624"/>
            </a:xfrm>
            <a:prstGeom prst="rect">
              <a:avLst/>
            </a:prstGeom>
            <a:noFill/>
            <a:ln w="38100">
              <a:solidFill>
                <a:schemeClr val="tx1"/>
              </a:solidFill>
              <a:miter lim="800000"/>
              <a:headEnd/>
              <a:tailEnd/>
            </a:ln>
            <a:effectLst/>
          </p:spPr>
          <p:txBody>
            <a:bodyPr wrap="none" anchor="ctr"/>
            <a:lstStyle/>
            <a:p>
              <a:endParaRPr lang="pt-BR"/>
            </a:p>
          </p:txBody>
        </p:sp>
        <p:sp>
          <p:nvSpPr>
            <p:cNvPr id="22540" name="Text Box 12"/>
            <p:cNvSpPr txBox="1">
              <a:spLocks noChangeArrowheads="1"/>
            </p:cNvSpPr>
            <p:nvPr/>
          </p:nvSpPr>
          <p:spPr bwMode="auto">
            <a:xfrm>
              <a:off x="4224" y="1680"/>
              <a:ext cx="1056"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2</a:t>
              </a:r>
              <a:r>
                <a:rPr lang="pt-BR" b="1"/>
                <a:t>—CH</a:t>
              </a:r>
              <a:r>
                <a:rPr lang="pt-BR" b="1" baseline="-25000"/>
                <a:t>3</a:t>
              </a:r>
            </a:p>
          </p:txBody>
        </p:sp>
        <p:sp>
          <p:nvSpPr>
            <p:cNvPr id="22541" name="Line 13"/>
            <p:cNvSpPr>
              <a:spLocks noChangeShapeType="1"/>
            </p:cNvSpPr>
            <p:nvPr/>
          </p:nvSpPr>
          <p:spPr bwMode="auto">
            <a:xfrm flipV="1">
              <a:off x="4080" y="1824"/>
              <a:ext cx="192" cy="96"/>
            </a:xfrm>
            <a:prstGeom prst="line">
              <a:avLst/>
            </a:prstGeom>
            <a:noFill/>
            <a:ln w="38100">
              <a:solidFill>
                <a:schemeClr val="tx1"/>
              </a:solidFill>
              <a:round/>
              <a:headEnd/>
              <a:tailEnd/>
            </a:ln>
            <a:effectLst/>
          </p:spPr>
          <p:txBody>
            <a:bodyPr/>
            <a:lstStyle/>
            <a:p>
              <a:endParaRPr lang="pt-BR"/>
            </a:p>
          </p:txBody>
        </p:sp>
      </p:grpSp>
      <p:sp>
        <p:nvSpPr>
          <p:cNvPr id="22543" name="Text Box 15"/>
          <p:cNvSpPr txBox="1">
            <a:spLocks noChangeArrowheads="1"/>
          </p:cNvSpPr>
          <p:nvPr/>
        </p:nvSpPr>
        <p:spPr bwMode="auto">
          <a:xfrm>
            <a:off x="5029200" y="3886200"/>
            <a:ext cx="4114800" cy="1004888"/>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Correto : Etil-ciclo</a:t>
            </a:r>
            <a:r>
              <a:rPr lang="en-US" b="1">
                <a:solidFill>
                  <a:srgbClr val="00FFFF"/>
                </a:solidFill>
              </a:rPr>
              <a:t>-</a:t>
            </a:r>
            <a:r>
              <a:rPr lang="pt-BR" b="1">
                <a:solidFill>
                  <a:srgbClr val="00FFFF"/>
                </a:solidFill>
              </a:rPr>
              <a:t>butano</a:t>
            </a:r>
          </a:p>
          <a:p>
            <a:pPr>
              <a:spcBef>
                <a:spcPct val="50000"/>
              </a:spcBef>
            </a:pPr>
            <a:r>
              <a:rPr lang="pt-BR" b="1"/>
              <a:t>Incorreto : 1-etil-ciclobutano</a:t>
            </a:r>
          </a:p>
        </p:txBody>
      </p:sp>
      <p:sp>
        <p:nvSpPr>
          <p:cNvPr id="22544" name="Text Box 16"/>
          <p:cNvSpPr txBox="1">
            <a:spLocks noChangeArrowheads="1"/>
          </p:cNvSpPr>
          <p:nvPr/>
        </p:nvSpPr>
        <p:spPr bwMode="auto">
          <a:xfrm>
            <a:off x="533400" y="5305425"/>
            <a:ext cx="8610600" cy="155257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Observe que não foi indicado  a posição do grupo metil, ou do etil, pois quando existe </a:t>
            </a:r>
            <a:r>
              <a:rPr lang="pt-BR" b="1" u="sng">
                <a:solidFill>
                  <a:srgbClr val="66FF33"/>
                </a:solidFill>
              </a:rPr>
              <a:t>somente 1 grupo</a:t>
            </a:r>
            <a:r>
              <a:rPr lang="pt-BR" b="1">
                <a:solidFill>
                  <a:schemeClr val="bg1"/>
                </a:solidFill>
              </a:rPr>
              <a:t> orgânico ligado a uma cadeia fechada, este grupo estará ligado sempre no carbono número 1.</a:t>
            </a:r>
          </a:p>
        </p:txBody>
      </p:sp>
      <p:sp>
        <p:nvSpPr>
          <p:cNvPr id="22553" name="Text Box 25"/>
          <p:cNvSpPr txBox="1">
            <a:spLocks noChangeArrowheads="1"/>
          </p:cNvSpPr>
          <p:nvPr/>
        </p:nvSpPr>
        <p:spPr bwMode="auto">
          <a:xfrm rot="10406845" flipV="1">
            <a:off x="1371600" y="2895600"/>
            <a:ext cx="3048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2555" name="Text Box 27"/>
          <p:cNvSpPr txBox="1">
            <a:spLocks noChangeArrowheads="1"/>
          </p:cNvSpPr>
          <p:nvPr/>
        </p:nvSpPr>
        <p:spPr bwMode="auto">
          <a:xfrm rot="10406845" flipV="1">
            <a:off x="6172200" y="2743200"/>
            <a:ext cx="3048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2"/>
                                        </p:tgtEl>
                                        <p:attrNameLst>
                                          <p:attrName>style.visibility</p:attrName>
                                        </p:attrNameLst>
                                      </p:cBhvr>
                                      <p:to>
                                        <p:strVal val="visible"/>
                                      </p:to>
                                    </p:set>
                                    <p:anim calcmode="lin" valueType="num">
                                      <p:cBhvr additive="base">
                                        <p:cTn id="13" dur="500" fill="hold"/>
                                        <p:tgtEl>
                                          <p:spTgt spid="22532"/>
                                        </p:tgtEl>
                                        <p:attrNameLst>
                                          <p:attrName>ppt_x</p:attrName>
                                        </p:attrNameLst>
                                      </p:cBhvr>
                                      <p:tavLst>
                                        <p:tav tm="0">
                                          <p:val>
                                            <p:strVal val="1+#ppt_w/2"/>
                                          </p:val>
                                        </p:tav>
                                        <p:tav tm="100000">
                                          <p:val>
                                            <p:strVal val="#ppt_x"/>
                                          </p:val>
                                        </p:tav>
                                      </p:tavLst>
                                    </p:anim>
                                    <p:anim calcmode="lin" valueType="num">
                                      <p:cBhvr additive="base">
                                        <p:cTn id="14" dur="500" fill="hold"/>
                                        <p:tgtEl>
                                          <p:spTgt spid="2253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500" fill="hold"/>
                                        <p:tgtEl>
                                          <p:spTgt spid="22533"/>
                                        </p:tgtEl>
                                        <p:attrNameLst>
                                          <p:attrName>ppt_x</p:attrName>
                                        </p:attrNameLst>
                                      </p:cBhvr>
                                      <p:tavLst>
                                        <p:tav tm="0">
                                          <p:val>
                                            <p:strVal val="1+#ppt_w/2"/>
                                          </p:val>
                                        </p:tav>
                                        <p:tav tm="100000">
                                          <p:val>
                                            <p:strVal val="#ppt_x"/>
                                          </p:val>
                                        </p:tav>
                                      </p:tavLst>
                                    </p:anim>
                                    <p:anim calcmode="lin" valueType="num">
                                      <p:cBhvr additive="base">
                                        <p:cTn id="20"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22551"/>
                                        </p:tgtEl>
                                        <p:attrNameLst>
                                          <p:attrName>style.visibility</p:attrName>
                                        </p:attrNameLst>
                                      </p:cBhvr>
                                      <p:to>
                                        <p:strVal val="visible"/>
                                      </p:to>
                                    </p:set>
                                    <p:animEffect transition="in" filter="dissolve">
                                      <p:cBhvr>
                                        <p:cTn id="25" dur="500"/>
                                        <p:tgtEl>
                                          <p:spTgt spid="22551"/>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22553"/>
                                        </p:tgtEl>
                                        <p:attrNameLst>
                                          <p:attrName>style.visibility</p:attrName>
                                        </p:attrNameLst>
                                      </p:cBhvr>
                                      <p:to>
                                        <p:strVal val="visible"/>
                                      </p:to>
                                    </p:set>
                                    <p:animEffect transition="in" filter="dissolve">
                                      <p:cBhvr>
                                        <p:cTn id="30" dur="500"/>
                                        <p:tgtEl>
                                          <p:spTgt spid="22553"/>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22538"/>
                                        </p:tgtEl>
                                        <p:attrNameLst>
                                          <p:attrName>style.visibility</p:attrName>
                                        </p:attrNameLst>
                                      </p:cBhvr>
                                      <p:to>
                                        <p:strVal val="visible"/>
                                      </p:to>
                                    </p:set>
                                    <p:anim calcmode="lin" valueType="num">
                                      <p:cBhvr additive="base">
                                        <p:cTn id="35" dur="500" fill="hold"/>
                                        <p:tgtEl>
                                          <p:spTgt spid="22538"/>
                                        </p:tgtEl>
                                        <p:attrNameLst>
                                          <p:attrName>ppt_x</p:attrName>
                                        </p:attrNameLst>
                                      </p:cBhvr>
                                      <p:tavLst>
                                        <p:tav tm="0">
                                          <p:val>
                                            <p:strVal val="0-#ppt_w/2"/>
                                          </p:val>
                                        </p:tav>
                                        <p:tav tm="100000">
                                          <p:val>
                                            <p:strVal val="#ppt_x"/>
                                          </p:val>
                                        </p:tav>
                                      </p:tavLst>
                                    </p:anim>
                                    <p:anim calcmode="lin" valueType="num">
                                      <p:cBhvr additive="base">
                                        <p:cTn id="36" dur="500" fill="hold"/>
                                        <p:tgtEl>
                                          <p:spTgt spid="2253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22552"/>
                                        </p:tgtEl>
                                        <p:attrNameLst>
                                          <p:attrName>style.visibility</p:attrName>
                                        </p:attrNameLst>
                                      </p:cBhvr>
                                      <p:to>
                                        <p:strVal val="visible"/>
                                      </p:to>
                                    </p:set>
                                    <p:animEffect transition="in" filter="dissolve">
                                      <p:cBhvr>
                                        <p:cTn id="41" dur="500"/>
                                        <p:tgtEl>
                                          <p:spTgt spid="22552"/>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2555"/>
                                        </p:tgtEl>
                                        <p:attrNameLst>
                                          <p:attrName>style.visibility</p:attrName>
                                        </p:attrNameLst>
                                      </p:cBhvr>
                                      <p:to>
                                        <p:strVal val="visible"/>
                                      </p:to>
                                    </p:set>
                                    <p:animEffect transition="in" filter="dissolve">
                                      <p:cBhvr>
                                        <p:cTn id="46" dur="500"/>
                                        <p:tgtEl>
                                          <p:spTgt spid="22555"/>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22543"/>
                                        </p:tgtEl>
                                        <p:attrNameLst>
                                          <p:attrName>style.visibility</p:attrName>
                                        </p:attrNameLst>
                                      </p:cBhvr>
                                      <p:to>
                                        <p:strVal val="visible"/>
                                      </p:to>
                                    </p:set>
                                    <p:anim calcmode="lin" valueType="num">
                                      <p:cBhvr additive="base">
                                        <p:cTn id="51" dur="500" fill="hold"/>
                                        <p:tgtEl>
                                          <p:spTgt spid="22543"/>
                                        </p:tgtEl>
                                        <p:attrNameLst>
                                          <p:attrName>ppt_x</p:attrName>
                                        </p:attrNameLst>
                                      </p:cBhvr>
                                      <p:tavLst>
                                        <p:tav tm="0">
                                          <p:val>
                                            <p:strVal val="1+#ppt_w/2"/>
                                          </p:val>
                                        </p:tav>
                                        <p:tav tm="100000">
                                          <p:val>
                                            <p:strVal val="#ppt_x"/>
                                          </p:val>
                                        </p:tav>
                                      </p:tavLst>
                                    </p:anim>
                                    <p:anim calcmode="lin" valueType="num">
                                      <p:cBhvr additive="base">
                                        <p:cTn id="52" dur="500" fill="hold"/>
                                        <p:tgtEl>
                                          <p:spTgt spid="22543"/>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2544"/>
                                        </p:tgtEl>
                                        <p:attrNameLst>
                                          <p:attrName>style.visibility</p:attrName>
                                        </p:attrNameLst>
                                      </p:cBhvr>
                                      <p:to>
                                        <p:strVal val="visible"/>
                                      </p:to>
                                    </p:set>
                                    <p:anim calcmode="lin" valueType="num">
                                      <p:cBhvr additive="base">
                                        <p:cTn id="57" dur="500" fill="hold"/>
                                        <p:tgtEl>
                                          <p:spTgt spid="22544"/>
                                        </p:tgtEl>
                                        <p:attrNameLst>
                                          <p:attrName>ppt_x</p:attrName>
                                        </p:attrNameLst>
                                      </p:cBhvr>
                                      <p:tavLst>
                                        <p:tav tm="0">
                                          <p:val>
                                            <p:strVal val="#ppt_x"/>
                                          </p:val>
                                        </p:tav>
                                        <p:tav tm="100000">
                                          <p:val>
                                            <p:strVal val="#ppt_x"/>
                                          </p:val>
                                        </p:tav>
                                      </p:tavLst>
                                    </p:anim>
                                    <p:anim calcmode="lin" valueType="num">
                                      <p:cBhvr additive="base">
                                        <p:cTn id="58" dur="500" fill="hold"/>
                                        <p:tgtEl>
                                          <p:spTgt spid="225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utoUpdateAnimBg="0"/>
      <p:bldP spid="22532" grpId="0" autoUpdateAnimBg="0"/>
      <p:bldP spid="22533" grpId="0" autoUpdateAnimBg="0"/>
      <p:bldP spid="22538" grpId="0" autoUpdateAnimBg="0"/>
      <p:bldP spid="22543" grpId="0" autoUpdateAnimBg="0"/>
      <p:bldP spid="22544" grpId="0" autoUpdateAnimBg="0"/>
      <p:bldP spid="22553" grpId="0" autoUpdateAnimBg="0"/>
      <p:bldP spid="2255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91" name="Group 39"/>
          <p:cNvGrpSpPr>
            <a:grpSpLocks/>
          </p:cNvGrpSpPr>
          <p:nvPr/>
        </p:nvGrpSpPr>
        <p:grpSpPr bwMode="auto">
          <a:xfrm>
            <a:off x="655638" y="641350"/>
            <a:ext cx="2316162" cy="2178050"/>
            <a:chOff x="413" y="404"/>
            <a:chExt cx="1459" cy="1372"/>
          </a:xfrm>
        </p:grpSpPr>
        <p:sp>
          <p:nvSpPr>
            <p:cNvPr id="23555" name="AutoShape 3"/>
            <p:cNvSpPr>
              <a:spLocks noChangeArrowheads="1"/>
            </p:cNvSpPr>
            <p:nvPr/>
          </p:nvSpPr>
          <p:spPr bwMode="auto">
            <a:xfrm rot="-16303096">
              <a:off x="289" y="528"/>
              <a:ext cx="901" cy="653"/>
            </a:xfrm>
            <a:prstGeom prst="hexagon">
              <a:avLst>
                <a:gd name="adj" fmla="val 34495"/>
                <a:gd name="vf" fmla="val 115470"/>
              </a:avLst>
            </a:prstGeom>
            <a:noFill/>
            <a:ln w="38100">
              <a:solidFill>
                <a:schemeClr val="tx1"/>
              </a:solidFill>
              <a:miter lim="800000"/>
              <a:headEnd/>
              <a:tailEnd/>
            </a:ln>
            <a:effectLst/>
          </p:spPr>
          <p:txBody>
            <a:bodyPr wrap="none" anchor="ctr"/>
            <a:lstStyle/>
            <a:p>
              <a:endParaRPr lang="pt-BR"/>
            </a:p>
          </p:txBody>
        </p:sp>
        <p:sp>
          <p:nvSpPr>
            <p:cNvPr id="23556" name="Text Box 4"/>
            <p:cNvSpPr txBox="1">
              <a:spLocks noChangeArrowheads="1"/>
            </p:cNvSpPr>
            <p:nvPr/>
          </p:nvSpPr>
          <p:spPr bwMode="auto">
            <a:xfrm>
              <a:off x="1248" y="480"/>
              <a:ext cx="62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23557" name="Text Box 5"/>
            <p:cNvSpPr txBox="1">
              <a:spLocks noChangeArrowheads="1"/>
            </p:cNvSpPr>
            <p:nvPr/>
          </p:nvSpPr>
          <p:spPr bwMode="auto">
            <a:xfrm>
              <a:off x="672" y="1488"/>
              <a:ext cx="62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23558" name="Line 6"/>
            <p:cNvSpPr>
              <a:spLocks noChangeShapeType="1"/>
            </p:cNvSpPr>
            <p:nvPr/>
          </p:nvSpPr>
          <p:spPr bwMode="auto">
            <a:xfrm>
              <a:off x="1056" y="624"/>
              <a:ext cx="240" cy="0"/>
            </a:xfrm>
            <a:prstGeom prst="line">
              <a:avLst/>
            </a:prstGeom>
            <a:noFill/>
            <a:ln w="38100">
              <a:solidFill>
                <a:schemeClr val="tx1"/>
              </a:solidFill>
              <a:round/>
              <a:headEnd/>
              <a:tailEnd/>
            </a:ln>
            <a:effectLst/>
          </p:spPr>
          <p:txBody>
            <a:bodyPr/>
            <a:lstStyle/>
            <a:p>
              <a:endParaRPr lang="pt-BR"/>
            </a:p>
          </p:txBody>
        </p:sp>
        <p:sp>
          <p:nvSpPr>
            <p:cNvPr id="23559" name="Line 7"/>
            <p:cNvSpPr>
              <a:spLocks noChangeShapeType="1"/>
            </p:cNvSpPr>
            <p:nvPr/>
          </p:nvSpPr>
          <p:spPr bwMode="auto">
            <a:xfrm>
              <a:off x="768" y="1296"/>
              <a:ext cx="0" cy="240"/>
            </a:xfrm>
            <a:prstGeom prst="line">
              <a:avLst/>
            </a:prstGeom>
            <a:noFill/>
            <a:ln w="38100">
              <a:solidFill>
                <a:schemeClr val="tx1"/>
              </a:solidFill>
              <a:round/>
              <a:headEnd/>
              <a:tailEnd/>
            </a:ln>
            <a:effectLst/>
          </p:spPr>
          <p:txBody>
            <a:bodyPr/>
            <a:lstStyle/>
            <a:p>
              <a:endParaRPr lang="pt-BR"/>
            </a:p>
          </p:txBody>
        </p:sp>
      </p:grpSp>
      <p:sp>
        <p:nvSpPr>
          <p:cNvPr id="23561" name="Text Box 9"/>
          <p:cNvSpPr txBox="1">
            <a:spLocks noChangeArrowheads="1"/>
          </p:cNvSpPr>
          <p:nvPr/>
        </p:nvSpPr>
        <p:spPr bwMode="auto">
          <a:xfrm>
            <a:off x="1371600" y="838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3562" name="Text Box 10"/>
          <p:cNvSpPr txBox="1">
            <a:spLocks noChangeArrowheads="1"/>
          </p:cNvSpPr>
          <p:nvPr/>
        </p:nvSpPr>
        <p:spPr bwMode="auto">
          <a:xfrm>
            <a:off x="1371600" y="1447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2</a:t>
            </a:r>
          </a:p>
        </p:txBody>
      </p:sp>
      <p:sp>
        <p:nvSpPr>
          <p:cNvPr id="23563" name="Text Box 11"/>
          <p:cNvSpPr txBox="1">
            <a:spLocks noChangeArrowheads="1"/>
          </p:cNvSpPr>
          <p:nvPr/>
        </p:nvSpPr>
        <p:spPr bwMode="auto">
          <a:xfrm>
            <a:off x="1066800" y="1676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23564" name="Text Box 12"/>
          <p:cNvSpPr txBox="1">
            <a:spLocks noChangeArrowheads="1"/>
          </p:cNvSpPr>
          <p:nvPr/>
        </p:nvSpPr>
        <p:spPr bwMode="auto">
          <a:xfrm>
            <a:off x="6858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4</a:t>
            </a:r>
          </a:p>
        </p:txBody>
      </p:sp>
      <p:sp>
        <p:nvSpPr>
          <p:cNvPr id="23566" name="Text Box 14"/>
          <p:cNvSpPr txBox="1">
            <a:spLocks noChangeArrowheads="1"/>
          </p:cNvSpPr>
          <p:nvPr/>
        </p:nvSpPr>
        <p:spPr bwMode="auto">
          <a:xfrm>
            <a:off x="1066800" y="609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sp>
        <p:nvSpPr>
          <p:cNvPr id="23567" name="Text Box 15"/>
          <p:cNvSpPr txBox="1">
            <a:spLocks noChangeArrowheads="1"/>
          </p:cNvSpPr>
          <p:nvPr/>
        </p:nvSpPr>
        <p:spPr bwMode="auto">
          <a:xfrm>
            <a:off x="685800" y="838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
        <p:nvSpPr>
          <p:cNvPr id="23568" name="Text Box 16"/>
          <p:cNvSpPr txBox="1">
            <a:spLocks noChangeArrowheads="1"/>
          </p:cNvSpPr>
          <p:nvPr/>
        </p:nvSpPr>
        <p:spPr bwMode="auto">
          <a:xfrm>
            <a:off x="3276600" y="609600"/>
            <a:ext cx="53340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Havendo mais de um grupo orgânico, ligado a um ciclo, deve-se numerar a cadeia carbônica no sentido horário ou anti-horário, de modo a obedecer a regra dos menores números. </a:t>
            </a:r>
          </a:p>
        </p:txBody>
      </p:sp>
      <p:sp>
        <p:nvSpPr>
          <p:cNvPr id="23569" name="Text Box 17"/>
          <p:cNvSpPr txBox="1">
            <a:spLocks noChangeArrowheads="1"/>
          </p:cNvSpPr>
          <p:nvPr/>
        </p:nvSpPr>
        <p:spPr bwMode="auto">
          <a:xfrm>
            <a:off x="2362200" y="2743200"/>
            <a:ext cx="67818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a:t>
            </a:r>
            <a:r>
              <a:rPr lang="pt-BR" b="1">
                <a:solidFill>
                  <a:srgbClr val="FF3300"/>
                </a:solidFill>
              </a:rPr>
              <a:t> </a:t>
            </a:r>
            <a:r>
              <a:rPr lang="pt-BR" b="1">
                <a:solidFill>
                  <a:srgbClr val="00FFFF"/>
                </a:solidFill>
              </a:rPr>
              <a:t>1,3-dimetil</a:t>
            </a:r>
            <a:r>
              <a:rPr lang="pt-BR" b="1">
                <a:solidFill>
                  <a:srgbClr val="FF3300"/>
                </a:solidFill>
              </a:rPr>
              <a:t>-</a:t>
            </a:r>
            <a:r>
              <a:rPr lang="pt-BR" b="1">
                <a:solidFill>
                  <a:srgbClr val="660033"/>
                </a:solidFill>
              </a:rPr>
              <a:t>ciclo</a:t>
            </a:r>
            <a:r>
              <a:rPr lang="en-US" b="1">
                <a:solidFill>
                  <a:srgbClr val="660033"/>
                </a:solidFill>
              </a:rPr>
              <a:t>-h</a:t>
            </a:r>
            <a:r>
              <a:rPr lang="pt-BR" b="1">
                <a:solidFill>
                  <a:srgbClr val="660033"/>
                </a:solidFill>
              </a:rPr>
              <a:t>exano</a:t>
            </a:r>
            <a:r>
              <a:rPr lang="pt-BR" b="1">
                <a:solidFill>
                  <a:srgbClr val="66FF33"/>
                </a:solidFill>
              </a:rPr>
              <a:t>, pois 1 + 3 = 4</a:t>
            </a:r>
          </a:p>
          <a:p>
            <a:pPr>
              <a:spcBef>
                <a:spcPct val="50000"/>
              </a:spcBef>
            </a:pPr>
            <a:r>
              <a:rPr lang="pt-BR" b="1"/>
              <a:t>Incorreto : 1,5-dimetil-ciclo</a:t>
            </a:r>
            <a:r>
              <a:rPr lang="en-US" b="1"/>
              <a:t>-h</a:t>
            </a:r>
            <a:r>
              <a:rPr lang="pt-BR" b="1"/>
              <a:t>exano</a:t>
            </a:r>
            <a:r>
              <a:rPr lang="pt-BR">
                <a:solidFill>
                  <a:srgbClr val="66FF33"/>
                </a:solidFill>
              </a:rPr>
              <a:t>, pois 1 + 5 = 6</a:t>
            </a:r>
          </a:p>
        </p:txBody>
      </p:sp>
      <p:grpSp>
        <p:nvGrpSpPr>
          <p:cNvPr id="23592" name="Group 40"/>
          <p:cNvGrpSpPr>
            <a:grpSpLocks/>
          </p:cNvGrpSpPr>
          <p:nvPr/>
        </p:nvGrpSpPr>
        <p:grpSpPr bwMode="auto">
          <a:xfrm>
            <a:off x="762000" y="4114800"/>
            <a:ext cx="3276600" cy="2286000"/>
            <a:chOff x="480" y="2592"/>
            <a:chExt cx="2064" cy="1440"/>
          </a:xfrm>
        </p:grpSpPr>
        <p:sp>
          <p:nvSpPr>
            <p:cNvPr id="23570" name="AutoShape 18"/>
            <p:cNvSpPr>
              <a:spLocks noChangeArrowheads="1"/>
            </p:cNvSpPr>
            <p:nvPr/>
          </p:nvSpPr>
          <p:spPr bwMode="auto">
            <a:xfrm>
              <a:off x="480" y="2832"/>
              <a:ext cx="960" cy="768"/>
            </a:xfrm>
            <a:prstGeom prst="octagon">
              <a:avLst>
                <a:gd name="adj" fmla="val 29287"/>
              </a:avLst>
            </a:prstGeom>
            <a:noFill/>
            <a:ln w="38100">
              <a:solidFill>
                <a:schemeClr val="tx1"/>
              </a:solidFill>
              <a:miter lim="800000"/>
              <a:headEnd/>
              <a:tailEnd/>
            </a:ln>
            <a:effectLst/>
          </p:spPr>
          <p:txBody>
            <a:bodyPr wrap="none" anchor="ctr"/>
            <a:lstStyle/>
            <a:p>
              <a:endParaRPr lang="pt-BR"/>
            </a:p>
          </p:txBody>
        </p:sp>
        <p:sp>
          <p:nvSpPr>
            <p:cNvPr id="23571" name="Line 19"/>
            <p:cNvSpPr>
              <a:spLocks noChangeShapeType="1"/>
            </p:cNvSpPr>
            <p:nvPr/>
          </p:nvSpPr>
          <p:spPr bwMode="auto">
            <a:xfrm>
              <a:off x="1200" y="3600"/>
              <a:ext cx="48" cy="192"/>
            </a:xfrm>
            <a:prstGeom prst="line">
              <a:avLst/>
            </a:prstGeom>
            <a:noFill/>
            <a:ln w="38100">
              <a:solidFill>
                <a:schemeClr val="tx1"/>
              </a:solidFill>
              <a:round/>
              <a:headEnd/>
              <a:tailEnd/>
            </a:ln>
            <a:effectLst/>
          </p:spPr>
          <p:txBody>
            <a:bodyPr/>
            <a:lstStyle/>
            <a:p>
              <a:endParaRPr lang="pt-BR"/>
            </a:p>
          </p:txBody>
        </p:sp>
        <p:sp>
          <p:nvSpPr>
            <p:cNvPr id="23572" name="Text Box 20"/>
            <p:cNvSpPr txBox="1">
              <a:spLocks noChangeArrowheads="1"/>
            </p:cNvSpPr>
            <p:nvPr/>
          </p:nvSpPr>
          <p:spPr bwMode="auto">
            <a:xfrm>
              <a:off x="1200" y="3744"/>
              <a:ext cx="134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2</a:t>
              </a:r>
              <a:r>
                <a:rPr lang="pt-BR" b="1"/>
                <a:t>—CH</a:t>
              </a:r>
              <a:r>
                <a:rPr lang="pt-BR" b="1" baseline="-25000"/>
                <a:t>3</a:t>
              </a:r>
            </a:p>
          </p:txBody>
        </p:sp>
        <p:sp>
          <p:nvSpPr>
            <p:cNvPr id="23573" name="Text Box 21"/>
            <p:cNvSpPr txBox="1">
              <a:spLocks noChangeArrowheads="1"/>
            </p:cNvSpPr>
            <p:nvPr/>
          </p:nvSpPr>
          <p:spPr bwMode="auto">
            <a:xfrm>
              <a:off x="1344" y="2592"/>
              <a:ext cx="576"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23574" name="Line 22"/>
            <p:cNvSpPr>
              <a:spLocks noChangeShapeType="1"/>
            </p:cNvSpPr>
            <p:nvPr/>
          </p:nvSpPr>
          <p:spPr bwMode="auto">
            <a:xfrm flipV="1">
              <a:off x="1248" y="2784"/>
              <a:ext cx="144" cy="48"/>
            </a:xfrm>
            <a:prstGeom prst="line">
              <a:avLst/>
            </a:prstGeom>
            <a:noFill/>
            <a:ln w="38100">
              <a:solidFill>
                <a:schemeClr val="tx1"/>
              </a:solidFill>
              <a:round/>
              <a:headEnd/>
              <a:tailEnd/>
            </a:ln>
            <a:effectLst/>
          </p:spPr>
          <p:txBody>
            <a:bodyPr/>
            <a:lstStyle/>
            <a:p>
              <a:endParaRPr lang="pt-BR"/>
            </a:p>
          </p:txBody>
        </p:sp>
      </p:grpSp>
      <p:sp>
        <p:nvSpPr>
          <p:cNvPr id="23576" name="Text Box 24"/>
          <p:cNvSpPr txBox="1">
            <a:spLocks noChangeArrowheads="1"/>
          </p:cNvSpPr>
          <p:nvPr/>
        </p:nvSpPr>
        <p:spPr bwMode="auto">
          <a:xfrm>
            <a:off x="3581400" y="4724400"/>
            <a:ext cx="67818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a:t>
            </a:r>
            <a:r>
              <a:rPr lang="pt-BR" b="1">
                <a:solidFill>
                  <a:srgbClr val="FF3300"/>
                </a:solidFill>
              </a:rPr>
              <a:t> </a:t>
            </a:r>
            <a:r>
              <a:rPr lang="pt-BR" b="1">
                <a:solidFill>
                  <a:srgbClr val="00FFFF"/>
                </a:solidFill>
              </a:rPr>
              <a:t>4-etil</a:t>
            </a:r>
            <a:r>
              <a:rPr lang="pt-BR" b="1">
                <a:solidFill>
                  <a:srgbClr val="FF3300"/>
                </a:solidFill>
              </a:rPr>
              <a:t> </a:t>
            </a:r>
            <a:r>
              <a:rPr lang="en-US" b="1">
                <a:solidFill>
                  <a:srgbClr val="FF3300"/>
                </a:solidFill>
              </a:rPr>
              <a:t>– </a:t>
            </a:r>
            <a:r>
              <a:rPr lang="pt-BR" b="1">
                <a:solidFill>
                  <a:srgbClr val="00FFFF"/>
                </a:solidFill>
              </a:rPr>
              <a:t>1</a:t>
            </a:r>
            <a:r>
              <a:rPr lang="en-US" b="1">
                <a:solidFill>
                  <a:srgbClr val="00FFFF"/>
                </a:solidFill>
              </a:rPr>
              <a:t> </a:t>
            </a:r>
            <a:r>
              <a:rPr lang="pt-BR" b="1">
                <a:solidFill>
                  <a:srgbClr val="00FFFF"/>
                </a:solidFill>
              </a:rPr>
              <a:t>–</a:t>
            </a:r>
            <a:r>
              <a:rPr lang="en-US" b="1">
                <a:solidFill>
                  <a:srgbClr val="00FFFF"/>
                </a:solidFill>
              </a:rPr>
              <a:t> </a:t>
            </a:r>
            <a:r>
              <a:rPr lang="pt-BR" b="1">
                <a:solidFill>
                  <a:srgbClr val="00FFFF"/>
                </a:solidFill>
              </a:rPr>
              <a:t>metil</a:t>
            </a:r>
            <a:r>
              <a:rPr lang="en-US" b="1">
                <a:solidFill>
                  <a:srgbClr val="00FFFF"/>
                </a:solidFill>
              </a:rPr>
              <a:t> - </a:t>
            </a:r>
            <a:r>
              <a:rPr lang="pt-BR" b="1">
                <a:solidFill>
                  <a:srgbClr val="660033"/>
                </a:solidFill>
              </a:rPr>
              <a:t>ciclo</a:t>
            </a:r>
            <a:r>
              <a:rPr lang="en-US" b="1">
                <a:solidFill>
                  <a:srgbClr val="660033"/>
                </a:solidFill>
              </a:rPr>
              <a:t>-</a:t>
            </a:r>
            <a:r>
              <a:rPr lang="pt-BR" b="1">
                <a:solidFill>
                  <a:srgbClr val="660033"/>
                </a:solidFill>
              </a:rPr>
              <a:t>octano</a:t>
            </a:r>
          </a:p>
          <a:p>
            <a:pPr>
              <a:spcBef>
                <a:spcPct val="50000"/>
              </a:spcBef>
            </a:pPr>
            <a:r>
              <a:rPr lang="pt-BR" b="1"/>
              <a:t>Incorreto : 6-etil </a:t>
            </a:r>
            <a:r>
              <a:rPr lang="en-US" b="1"/>
              <a:t>-</a:t>
            </a:r>
            <a:r>
              <a:rPr lang="pt-BR" b="1"/>
              <a:t>1-metil-ciclo</a:t>
            </a:r>
            <a:r>
              <a:rPr lang="en-US" b="1"/>
              <a:t>-</a:t>
            </a:r>
            <a:r>
              <a:rPr lang="pt-BR" b="1"/>
              <a:t>octano</a:t>
            </a:r>
          </a:p>
        </p:txBody>
      </p:sp>
      <p:sp>
        <p:nvSpPr>
          <p:cNvPr id="23577" name="Text Box 25"/>
          <p:cNvSpPr txBox="1">
            <a:spLocks noChangeArrowheads="1"/>
          </p:cNvSpPr>
          <p:nvPr/>
        </p:nvSpPr>
        <p:spPr bwMode="auto">
          <a:xfrm>
            <a:off x="1676400" y="4419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3578" name="Text Box 26"/>
          <p:cNvSpPr txBox="1">
            <a:spLocks noChangeArrowheads="1"/>
          </p:cNvSpPr>
          <p:nvPr/>
        </p:nvSpPr>
        <p:spPr bwMode="auto">
          <a:xfrm>
            <a:off x="1981200" y="46482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2</a:t>
            </a:r>
          </a:p>
        </p:txBody>
      </p:sp>
      <p:sp>
        <p:nvSpPr>
          <p:cNvPr id="23579" name="Text Box 27"/>
          <p:cNvSpPr txBox="1">
            <a:spLocks noChangeArrowheads="1"/>
          </p:cNvSpPr>
          <p:nvPr/>
        </p:nvSpPr>
        <p:spPr bwMode="auto">
          <a:xfrm>
            <a:off x="1981200" y="510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3</a:t>
            </a:r>
          </a:p>
        </p:txBody>
      </p:sp>
      <p:sp>
        <p:nvSpPr>
          <p:cNvPr id="23580" name="Text Box 28"/>
          <p:cNvSpPr txBox="1">
            <a:spLocks noChangeArrowheads="1"/>
          </p:cNvSpPr>
          <p:nvPr/>
        </p:nvSpPr>
        <p:spPr bwMode="auto">
          <a:xfrm>
            <a:off x="1752600" y="5334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4</a:t>
            </a:r>
          </a:p>
        </p:txBody>
      </p:sp>
      <p:sp>
        <p:nvSpPr>
          <p:cNvPr id="23581" name="Text Box 29"/>
          <p:cNvSpPr txBox="1">
            <a:spLocks noChangeArrowheads="1"/>
          </p:cNvSpPr>
          <p:nvPr/>
        </p:nvSpPr>
        <p:spPr bwMode="auto">
          <a:xfrm>
            <a:off x="990600" y="5334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
        <p:nvSpPr>
          <p:cNvPr id="23582" name="Text Box 30"/>
          <p:cNvSpPr txBox="1">
            <a:spLocks noChangeArrowheads="1"/>
          </p:cNvSpPr>
          <p:nvPr/>
        </p:nvSpPr>
        <p:spPr bwMode="auto">
          <a:xfrm>
            <a:off x="762000" y="510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sp>
        <p:nvSpPr>
          <p:cNvPr id="23589" name="Text Box 37"/>
          <p:cNvSpPr txBox="1">
            <a:spLocks noChangeArrowheads="1"/>
          </p:cNvSpPr>
          <p:nvPr/>
        </p:nvSpPr>
        <p:spPr bwMode="auto">
          <a:xfrm>
            <a:off x="762000" y="4724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7</a:t>
            </a:r>
          </a:p>
        </p:txBody>
      </p:sp>
      <p:sp>
        <p:nvSpPr>
          <p:cNvPr id="23590" name="Text Box 38"/>
          <p:cNvSpPr txBox="1">
            <a:spLocks noChangeArrowheads="1"/>
          </p:cNvSpPr>
          <p:nvPr/>
        </p:nvSpPr>
        <p:spPr bwMode="auto">
          <a:xfrm>
            <a:off x="1066800" y="4419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591"/>
                                        </p:tgtEl>
                                        <p:attrNameLst>
                                          <p:attrName>style.visibility</p:attrName>
                                        </p:attrNameLst>
                                      </p:cBhvr>
                                      <p:to>
                                        <p:strVal val="visible"/>
                                      </p:to>
                                    </p:set>
                                    <p:anim calcmode="lin" valueType="num">
                                      <p:cBhvr additive="base">
                                        <p:cTn id="7" dur="500" fill="hold"/>
                                        <p:tgtEl>
                                          <p:spTgt spid="23591"/>
                                        </p:tgtEl>
                                        <p:attrNameLst>
                                          <p:attrName>ppt_x</p:attrName>
                                        </p:attrNameLst>
                                      </p:cBhvr>
                                      <p:tavLst>
                                        <p:tav tm="0">
                                          <p:val>
                                            <p:strVal val="0-#ppt_w/2"/>
                                          </p:val>
                                        </p:tav>
                                        <p:tav tm="100000">
                                          <p:val>
                                            <p:strVal val="#ppt_x"/>
                                          </p:val>
                                        </p:tav>
                                      </p:tavLst>
                                    </p:anim>
                                    <p:anim calcmode="lin" valueType="num">
                                      <p:cBhvr additive="base">
                                        <p:cTn id="8" dur="500" fill="hold"/>
                                        <p:tgtEl>
                                          <p:spTgt spid="235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568"/>
                                        </p:tgtEl>
                                        <p:attrNameLst>
                                          <p:attrName>style.visibility</p:attrName>
                                        </p:attrNameLst>
                                      </p:cBhvr>
                                      <p:to>
                                        <p:strVal val="visible"/>
                                      </p:to>
                                    </p:set>
                                    <p:anim calcmode="lin" valueType="num">
                                      <p:cBhvr additive="base">
                                        <p:cTn id="13" dur="500" fill="hold"/>
                                        <p:tgtEl>
                                          <p:spTgt spid="23568"/>
                                        </p:tgtEl>
                                        <p:attrNameLst>
                                          <p:attrName>ppt_x</p:attrName>
                                        </p:attrNameLst>
                                      </p:cBhvr>
                                      <p:tavLst>
                                        <p:tav tm="0">
                                          <p:val>
                                            <p:strVal val="1+#ppt_w/2"/>
                                          </p:val>
                                        </p:tav>
                                        <p:tav tm="100000">
                                          <p:val>
                                            <p:strVal val="#ppt_x"/>
                                          </p:val>
                                        </p:tav>
                                      </p:tavLst>
                                    </p:anim>
                                    <p:anim calcmode="lin" valueType="num">
                                      <p:cBhvr additive="base">
                                        <p:cTn id="14" dur="500" fill="hold"/>
                                        <p:tgtEl>
                                          <p:spTgt spid="235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3561"/>
                                        </p:tgtEl>
                                        <p:attrNameLst>
                                          <p:attrName>style.visibility</p:attrName>
                                        </p:attrNameLst>
                                      </p:cBhvr>
                                      <p:to>
                                        <p:strVal val="visible"/>
                                      </p:to>
                                    </p:set>
                                    <p:animEffect transition="in" filter="dissolve">
                                      <p:cBhvr>
                                        <p:cTn id="19" dur="500"/>
                                        <p:tgtEl>
                                          <p:spTgt spid="23561"/>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3562"/>
                                        </p:tgtEl>
                                        <p:attrNameLst>
                                          <p:attrName>style.visibility</p:attrName>
                                        </p:attrNameLst>
                                      </p:cBhvr>
                                      <p:to>
                                        <p:strVal val="visible"/>
                                      </p:to>
                                    </p:set>
                                    <p:animEffect transition="in" filter="dissolve">
                                      <p:cBhvr>
                                        <p:cTn id="24" dur="500"/>
                                        <p:tgtEl>
                                          <p:spTgt spid="2356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3563"/>
                                        </p:tgtEl>
                                        <p:attrNameLst>
                                          <p:attrName>style.visibility</p:attrName>
                                        </p:attrNameLst>
                                      </p:cBhvr>
                                      <p:to>
                                        <p:strVal val="visible"/>
                                      </p:to>
                                    </p:set>
                                    <p:animEffect transition="in" filter="dissolve">
                                      <p:cBhvr>
                                        <p:cTn id="29" dur="500"/>
                                        <p:tgtEl>
                                          <p:spTgt spid="2356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3564"/>
                                        </p:tgtEl>
                                        <p:attrNameLst>
                                          <p:attrName>style.visibility</p:attrName>
                                        </p:attrNameLst>
                                      </p:cBhvr>
                                      <p:to>
                                        <p:strVal val="visible"/>
                                      </p:to>
                                    </p:set>
                                    <p:animEffect transition="in" filter="dissolve">
                                      <p:cBhvr>
                                        <p:cTn id="34" dur="500"/>
                                        <p:tgtEl>
                                          <p:spTgt spid="2356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3567"/>
                                        </p:tgtEl>
                                        <p:attrNameLst>
                                          <p:attrName>style.visibility</p:attrName>
                                        </p:attrNameLst>
                                      </p:cBhvr>
                                      <p:to>
                                        <p:strVal val="visible"/>
                                      </p:to>
                                    </p:set>
                                    <p:animEffect transition="in" filter="dissolve">
                                      <p:cBhvr>
                                        <p:cTn id="39" dur="500"/>
                                        <p:tgtEl>
                                          <p:spTgt spid="23567"/>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3566"/>
                                        </p:tgtEl>
                                        <p:attrNameLst>
                                          <p:attrName>style.visibility</p:attrName>
                                        </p:attrNameLst>
                                      </p:cBhvr>
                                      <p:to>
                                        <p:strVal val="visible"/>
                                      </p:to>
                                    </p:set>
                                    <p:animEffect transition="in" filter="dissolve">
                                      <p:cBhvr>
                                        <p:cTn id="44" dur="500"/>
                                        <p:tgtEl>
                                          <p:spTgt spid="2356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3569"/>
                                        </p:tgtEl>
                                        <p:attrNameLst>
                                          <p:attrName>style.visibility</p:attrName>
                                        </p:attrNameLst>
                                      </p:cBhvr>
                                      <p:to>
                                        <p:strVal val="visible"/>
                                      </p:to>
                                    </p:set>
                                    <p:anim calcmode="lin" valueType="num">
                                      <p:cBhvr additive="base">
                                        <p:cTn id="49" dur="500" fill="hold"/>
                                        <p:tgtEl>
                                          <p:spTgt spid="23569"/>
                                        </p:tgtEl>
                                        <p:attrNameLst>
                                          <p:attrName>ppt_x</p:attrName>
                                        </p:attrNameLst>
                                      </p:cBhvr>
                                      <p:tavLst>
                                        <p:tav tm="0">
                                          <p:val>
                                            <p:strVal val="1+#ppt_w/2"/>
                                          </p:val>
                                        </p:tav>
                                        <p:tav tm="100000">
                                          <p:val>
                                            <p:strVal val="#ppt_x"/>
                                          </p:val>
                                        </p:tav>
                                      </p:tavLst>
                                    </p:anim>
                                    <p:anim calcmode="lin" valueType="num">
                                      <p:cBhvr additive="base">
                                        <p:cTn id="50" dur="500" fill="hold"/>
                                        <p:tgtEl>
                                          <p:spTgt spid="2356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3592"/>
                                        </p:tgtEl>
                                        <p:attrNameLst>
                                          <p:attrName>style.visibility</p:attrName>
                                        </p:attrNameLst>
                                      </p:cBhvr>
                                      <p:to>
                                        <p:strVal val="visible"/>
                                      </p:to>
                                    </p:set>
                                    <p:anim calcmode="lin" valueType="num">
                                      <p:cBhvr additive="base">
                                        <p:cTn id="55" dur="500" fill="hold"/>
                                        <p:tgtEl>
                                          <p:spTgt spid="23592"/>
                                        </p:tgtEl>
                                        <p:attrNameLst>
                                          <p:attrName>ppt_x</p:attrName>
                                        </p:attrNameLst>
                                      </p:cBhvr>
                                      <p:tavLst>
                                        <p:tav tm="0">
                                          <p:val>
                                            <p:strVal val="0-#ppt_w/2"/>
                                          </p:val>
                                        </p:tav>
                                        <p:tav tm="100000">
                                          <p:val>
                                            <p:strVal val="#ppt_x"/>
                                          </p:val>
                                        </p:tav>
                                      </p:tavLst>
                                    </p:anim>
                                    <p:anim calcmode="lin" valueType="num">
                                      <p:cBhvr additive="base">
                                        <p:cTn id="56" dur="500" fill="hold"/>
                                        <p:tgtEl>
                                          <p:spTgt spid="2359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23577"/>
                                        </p:tgtEl>
                                        <p:attrNameLst>
                                          <p:attrName>style.visibility</p:attrName>
                                        </p:attrNameLst>
                                      </p:cBhvr>
                                      <p:to>
                                        <p:strVal val="visible"/>
                                      </p:to>
                                    </p:set>
                                    <p:animEffect transition="in" filter="dissolve">
                                      <p:cBhvr>
                                        <p:cTn id="61" dur="500"/>
                                        <p:tgtEl>
                                          <p:spTgt spid="23577"/>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23578"/>
                                        </p:tgtEl>
                                        <p:attrNameLst>
                                          <p:attrName>style.visibility</p:attrName>
                                        </p:attrNameLst>
                                      </p:cBhvr>
                                      <p:to>
                                        <p:strVal val="visible"/>
                                      </p:to>
                                    </p:set>
                                    <p:animEffect transition="in" filter="dissolve">
                                      <p:cBhvr>
                                        <p:cTn id="66" dur="500"/>
                                        <p:tgtEl>
                                          <p:spTgt spid="23578"/>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3579"/>
                                        </p:tgtEl>
                                        <p:attrNameLst>
                                          <p:attrName>style.visibility</p:attrName>
                                        </p:attrNameLst>
                                      </p:cBhvr>
                                      <p:to>
                                        <p:strVal val="visible"/>
                                      </p:to>
                                    </p:set>
                                    <p:animEffect transition="in" filter="dissolve">
                                      <p:cBhvr>
                                        <p:cTn id="71" dur="500"/>
                                        <p:tgtEl>
                                          <p:spTgt spid="23579"/>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23580"/>
                                        </p:tgtEl>
                                        <p:attrNameLst>
                                          <p:attrName>style.visibility</p:attrName>
                                        </p:attrNameLst>
                                      </p:cBhvr>
                                      <p:to>
                                        <p:strVal val="visible"/>
                                      </p:to>
                                    </p:set>
                                    <p:animEffect transition="in" filter="dissolve">
                                      <p:cBhvr>
                                        <p:cTn id="76" dur="500"/>
                                        <p:tgtEl>
                                          <p:spTgt spid="23580"/>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23581"/>
                                        </p:tgtEl>
                                        <p:attrNameLst>
                                          <p:attrName>style.visibility</p:attrName>
                                        </p:attrNameLst>
                                      </p:cBhvr>
                                      <p:to>
                                        <p:strVal val="visible"/>
                                      </p:to>
                                    </p:set>
                                    <p:animEffect transition="in" filter="dissolve">
                                      <p:cBhvr>
                                        <p:cTn id="81" dur="500"/>
                                        <p:tgtEl>
                                          <p:spTgt spid="23581"/>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23582"/>
                                        </p:tgtEl>
                                        <p:attrNameLst>
                                          <p:attrName>style.visibility</p:attrName>
                                        </p:attrNameLst>
                                      </p:cBhvr>
                                      <p:to>
                                        <p:strVal val="visible"/>
                                      </p:to>
                                    </p:set>
                                    <p:animEffect transition="in" filter="dissolve">
                                      <p:cBhvr>
                                        <p:cTn id="86" dur="500"/>
                                        <p:tgtEl>
                                          <p:spTgt spid="23582"/>
                                        </p:tgtEl>
                                      </p:cBhvr>
                                    </p:animEffect>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grpId="0" nodeType="clickEffect">
                                  <p:stCondLst>
                                    <p:cond delay="0"/>
                                  </p:stCondLst>
                                  <p:childTnLst>
                                    <p:set>
                                      <p:cBhvr>
                                        <p:cTn id="90" dur="1" fill="hold">
                                          <p:stCondLst>
                                            <p:cond delay="0"/>
                                          </p:stCondLst>
                                        </p:cTn>
                                        <p:tgtEl>
                                          <p:spTgt spid="23589"/>
                                        </p:tgtEl>
                                        <p:attrNameLst>
                                          <p:attrName>style.visibility</p:attrName>
                                        </p:attrNameLst>
                                      </p:cBhvr>
                                      <p:to>
                                        <p:strVal val="visible"/>
                                      </p:to>
                                    </p:set>
                                    <p:animEffect transition="in" filter="dissolve">
                                      <p:cBhvr>
                                        <p:cTn id="91" dur="500"/>
                                        <p:tgtEl>
                                          <p:spTgt spid="23589"/>
                                        </p:tgtEl>
                                      </p:cBhvr>
                                    </p:animEffect>
                                  </p:childTnLst>
                                </p:cTn>
                              </p:par>
                            </p:childTnLst>
                          </p:cTn>
                        </p:par>
                      </p:childTnLst>
                    </p:cTn>
                  </p:par>
                  <p:par>
                    <p:cTn id="92" fill="hold">
                      <p:stCondLst>
                        <p:cond delay="indefinite"/>
                      </p:stCondLst>
                      <p:childTnLst>
                        <p:par>
                          <p:cTn id="93" fill="hold">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23590"/>
                                        </p:tgtEl>
                                        <p:attrNameLst>
                                          <p:attrName>style.visibility</p:attrName>
                                        </p:attrNameLst>
                                      </p:cBhvr>
                                      <p:to>
                                        <p:strVal val="visible"/>
                                      </p:to>
                                    </p:set>
                                    <p:animEffect transition="in" filter="dissolve">
                                      <p:cBhvr>
                                        <p:cTn id="96" dur="500"/>
                                        <p:tgtEl>
                                          <p:spTgt spid="23590"/>
                                        </p:tgtEl>
                                      </p:cBhvr>
                                    </p:animEffect>
                                  </p:childTnLst>
                                </p:cTn>
                              </p:par>
                            </p:childTnLst>
                          </p:cTn>
                        </p:par>
                      </p:childTnLst>
                    </p:cTn>
                  </p:par>
                  <p:par>
                    <p:cTn id="97" fill="hold">
                      <p:stCondLst>
                        <p:cond delay="indefinite"/>
                      </p:stCondLst>
                      <p:childTnLst>
                        <p:par>
                          <p:cTn id="98" fill="hold">
                            <p:stCondLst>
                              <p:cond delay="0"/>
                            </p:stCondLst>
                            <p:childTnLst>
                              <p:par>
                                <p:cTn id="99" presetID="2" presetClass="entr" presetSubtype="2" fill="hold" grpId="0" nodeType="clickEffect">
                                  <p:stCondLst>
                                    <p:cond delay="0"/>
                                  </p:stCondLst>
                                  <p:childTnLst>
                                    <p:set>
                                      <p:cBhvr>
                                        <p:cTn id="100" dur="1" fill="hold">
                                          <p:stCondLst>
                                            <p:cond delay="0"/>
                                          </p:stCondLst>
                                        </p:cTn>
                                        <p:tgtEl>
                                          <p:spTgt spid="23576"/>
                                        </p:tgtEl>
                                        <p:attrNameLst>
                                          <p:attrName>style.visibility</p:attrName>
                                        </p:attrNameLst>
                                      </p:cBhvr>
                                      <p:to>
                                        <p:strVal val="visible"/>
                                      </p:to>
                                    </p:set>
                                    <p:anim calcmode="lin" valueType="num">
                                      <p:cBhvr additive="base">
                                        <p:cTn id="101" dur="500" fill="hold"/>
                                        <p:tgtEl>
                                          <p:spTgt spid="23576"/>
                                        </p:tgtEl>
                                        <p:attrNameLst>
                                          <p:attrName>ppt_x</p:attrName>
                                        </p:attrNameLst>
                                      </p:cBhvr>
                                      <p:tavLst>
                                        <p:tav tm="0">
                                          <p:val>
                                            <p:strVal val="1+#ppt_w/2"/>
                                          </p:val>
                                        </p:tav>
                                        <p:tav tm="100000">
                                          <p:val>
                                            <p:strVal val="#ppt_x"/>
                                          </p:val>
                                        </p:tav>
                                      </p:tavLst>
                                    </p:anim>
                                    <p:anim calcmode="lin" valueType="num">
                                      <p:cBhvr additive="base">
                                        <p:cTn id="102" dur="500" fill="hold"/>
                                        <p:tgtEl>
                                          <p:spTgt spid="235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autoUpdateAnimBg="0"/>
      <p:bldP spid="23562" grpId="0" autoUpdateAnimBg="0"/>
      <p:bldP spid="23563" grpId="0" autoUpdateAnimBg="0"/>
      <p:bldP spid="23564" grpId="0" autoUpdateAnimBg="0"/>
      <p:bldP spid="23566" grpId="0" autoUpdateAnimBg="0"/>
      <p:bldP spid="23567" grpId="0" autoUpdateAnimBg="0"/>
      <p:bldP spid="23568" grpId="0" autoUpdateAnimBg="0"/>
      <p:bldP spid="23569" grpId="0" autoUpdateAnimBg="0"/>
      <p:bldP spid="23576" grpId="0" autoUpdateAnimBg="0"/>
      <p:bldP spid="23577" grpId="0" autoUpdateAnimBg="0"/>
      <p:bldP spid="23578" grpId="0" autoUpdateAnimBg="0"/>
      <p:bldP spid="23579" grpId="0" autoUpdateAnimBg="0"/>
      <p:bldP spid="23580" grpId="0" autoUpdateAnimBg="0"/>
      <p:bldP spid="23581" grpId="0" autoUpdateAnimBg="0"/>
      <p:bldP spid="23582" grpId="0" autoUpdateAnimBg="0"/>
      <p:bldP spid="23589" grpId="0" autoUpdateAnimBg="0"/>
      <p:bldP spid="2359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304800" y="381000"/>
            <a:ext cx="82296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Cadeias cílicas com uma dupla ligação (ciclenos)</a:t>
            </a:r>
          </a:p>
        </p:txBody>
      </p:sp>
      <p:grpSp>
        <p:nvGrpSpPr>
          <p:cNvPr id="30734" name="Group 14"/>
          <p:cNvGrpSpPr>
            <a:grpSpLocks/>
          </p:cNvGrpSpPr>
          <p:nvPr/>
        </p:nvGrpSpPr>
        <p:grpSpPr bwMode="auto">
          <a:xfrm>
            <a:off x="533400" y="4495800"/>
            <a:ext cx="1600200" cy="1676400"/>
            <a:chOff x="192" y="720"/>
            <a:chExt cx="1008" cy="1056"/>
          </a:xfrm>
        </p:grpSpPr>
        <p:sp>
          <p:nvSpPr>
            <p:cNvPr id="30724" name="Rectangle 4"/>
            <p:cNvSpPr>
              <a:spLocks noChangeArrowheads="1"/>
            </p:cNvSpPr>
            <p:nvPr/>
          </p:nvSpPr>
          <p:spPr bwMode="auto">
            <a:xfrm>
              <a:off x="336" y="720"/>
              <a:ext cx="864" cy="528"/>
            </a:xfrm>
            <a:prstGeom prst="rect">
              <a:avLst/>
            </a:prstGeom>
            <a:noFill/>
            <a:ln w="38100">
              <a:solidFill>
                <a:schemeClr val="tx1"/>
              </a:solidFill>
              <a:miter lim="800000"/>
              <a:headEnd/>
              <a:tailEnd/>
            </a:ln>
            <a:effectLst/>
          </p:spPr>
          <p:txBody>
            <a:bodyPr wrap="none" anchor="ctr"/>
            <a:lstStyle/>
            <a:p>
              <a:endParaRPr lang="pt-BR"/>
            </a:p>
          </p:txBody>
        </p:sp>
        <p:sp>
          <p:nvSpPr>
            <p:cNvPr id="30725" name="Line 5"/>
            <p:cNvSpPr>
              <a:spLocks noChangeShapeType="1"/>
            </p:cNvSpPr>
            <p:nvPr/>
          </p:nvSpPr>
          <p:spPr bwMode="auto">
            <a:xfrm>
              <a:off x="1104" y="816"/>
              <a:ext cx="0" cy="288"/>
            </a:xfrm>
            <a:prstGeom prst="line">
              <a:avLst/>
            </a:prstGeom>
            <a:noFill/>
            <a:ln w="38100">
              <a:solidFill>
                <a:schemeClr val="tx1"/>
              </a:solidFill>
              <a:round/>
              <a:headEnd/>
              <a:tailEnd/>
            </a:ln>
            <a:effectLst/>
          </p:spPr>
          <p:txBody>
            <a:bodyPr wrap="none" anchor="ctr"/>
            <a:lstStyle/>
            <a:p>
              <a:endParaRPr lang="pt-BR"/>
            </a:p>
          </p:txBody>
        </p:sp>
        <p:sp>
          <p:nvSpPr>
            <p:cNvPr id="30726" name="Line 6"/>
            <p:cNvSpPr>
              <a:spLocks noChangeShapeType="1"/>
            </p:cNvSpPr>
            <p:nvPr/>
          </p:nvSpPr>
          <p:spPr bwMode="auto">
            <a:xfrm>
              <a:off x="336" y="1200"/>
              <a:ext cx="0" cy="288"/>
            </a:xfrm>
            <a:prstGeom prst="line">
              <a:avLst/>
            </a:prstGeom>
            <a:noFill/>
            <a:ln w="38100">
              <a:solidFill>
                <a:schemeClr val="tx1"/>
              </a:solidFill>
              <a:round/>
              <a:headEnd/>
              <a:tailEnd/>
            </a:ln>
            <a:effectLst/>
          </p:spPr>
          <p:txBody>
            <a:bodyPr wrap="none" anchor="ctr"/>
            <a:lstStyle/>
            <a:p>
              <a:endParaRPr lang="pt-BR"/>
            </a:p>
          </p:txBody>
        </p:sp>
        <p:sp>
          <p:nvSpPr>
            <p:cNvPr id="30727" name="Text Box 7"/>
            <p:cNvSpPr txBox="1">
              <a:spLocks noChangeArrowheads="1"/>
            </p:cNvSpPr>
            <p:nvPr/>
          </p:nvSpPr>
          <p:spPr bwMode="auto">
            <a:xfrm>
              <a:off x="192" y="1488"/>
              <a:ext cx="576" cy="288"/>
            </a:xfrm>
            <a:prstGeom prst="rect">
              <a:avLst/>
            </a:prstGeom>
            <a:noFill/>
            <a:ln w="9525">
              <a:noFill/>
              <a:miter lim="800000"/>
              <a:headEnd/>
              <a:tailEnd/>
            </a:ln>
            <a:effectLst/>
          </p:spPr>
          <p:txBody>
            <a:bodyPr>
              <a:spAutoFit/>
            </a:bodyPr>
            <a:lstStyle/>
            <a:p>
              <a:pPr>
                <a:spcBef>
                  <a:spcPct val="50000"/>
                </a:spcBef>
              </a:pPr>
              <a:r>
                <a:rPr lang="pt-BR" b="1"/>
                <a:t>CH</a:t>
              </a:r>
              <a:r>
                <a:rPr lang="pt-BR" b="1" baseline="-25000"/>
                <a:t>3</a:t>
              </a:r>
              <a:endParaRPr lang="pt-BR" b="1"/>
            </a:p>
          </p:txBody>
        </p:sp>
      </p:grpSp>
      <p:sp>
        <p:nvSpPr>
          <p:cNvPr id="30728" name="Text Box 8"/>
          <p:cNvSpPr txBox="1">
            <a:spLocks noChangeArrowheads="1"/>
          </p:cNvSpPr>
          <p:nvPr/>
        </p:nvSpPr>
        <p:spPr bwMode="auto">
          <a:xfrm>
            <a:off x="457200" y="1524000"/>
            <a:ext cx="81534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Compostos cíclicos com ligação dupla entre dois carbonos, a numeração do ciclo deve obrigatoriamente iniciar nos </a:t>
            </a:r>
            <a:r>
              <a:rPr lang="pt-BR" b="1">
                <a:solidFill>
                  <a:srgbClr val="66FF33"/>
                </a:solidFill>
              </a:rPr>
              <a:t>carbonos da dupla ligação</a:t>
            </a:r>
            <a:r>
              <a:rPr lang="pt-BR" b="1">
                <a:solidFill>
                  <a:schemeClr val="bg1"/>
                </a:solidFill>
              </a:rPr>
              <a:t>, sendo carbonos</a:t>
            </a:r>
            <a:r>
              <a:rPr lang="pt-BR" b="1">
                <a:solidFill>
                  <a:srgbClr val="66FF33"/>
                </a:solidFill>
              </a:rPr>
              <a:t> 1</a:t>
            </a:r>
            <a:r>
              <a:rPr lang="pt-BR" b="1">
                <a:solidFill>
                  <a:schemeClr val="bg1"/>
                </a:solidFill>
              </a:rPr>
              <a:t> e </a:t>
            </a:r>
            <a:r>
              <a:rPr lang="pt-BR" b="1">
                <a:solidFill>
                  <a:srgbClr val="66FF33"/>
                </a:solidFill>
              </a:rPr>
              <a:t>2</a:t>
            </a:r>
            <a:r>
              <a:rPr lang="pt-BR" b="1">
                <a:solidFill>
                  <a:schemeClr val="bg1"/>
                </a:solidFill>
              </a:rPr>
              <a:t> </a:t>
            </a:r>
            <a:r>
              <a:rPr lang="pt-BR" b="1">
                <a:solidFill>
                  <a:srgbClr val="66FF33"/>
                </a:solidFill>
              </a:rPr>
              <a:t>respectivamente</a:t>
            </a:r>
            <a:r>
              <a:rPr lang="pt-BR" b="1">
                <a:solidFill>
                  <a:schemeClr val="bg1"/>
                </a:solidFill>
              </a:rPr>
              <a:t>, porém o sentido depende do grupo orgânico que estiver ligado ao ciclo, se existir.</a:t>
            </a:r>
            <a:endParaRPr lang="pt-BR" b="1"/>
          </a:p>
        </p:txBody>
      </p:sp>
      <p:sp>
        <p:nvSpPr>
          <p:cNvPr id="30729" name="Text Box 9"/>
          <p:cNvSpPr txBox="1">
            <a:spLocks noChangeArrowheads="1"/>
          </p:cNvSpPr>
          <p:nvPr/>
        </p:nvSpPr>
        <p:spPr bwMode="auto">
          <a:xfrm>
            <a:off x="457200" y="510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30730" name="Text Box 10"/>
          <p:cNvSpPr txBox="1">
            <a:spLocks noChangeArrowheads="1"/>
          </p:cNvSpPr>
          <p:nvPr/>
        </p:nvSpPr>
        <p:spPr bwMode="auto">
          <a:xfrm>
            <a:off x="3810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990033"/>
                </a:solidFill>
              </a:rPr>
              <a:t>4</a:t>
            </a:r>
          </a:p>
        </p:txBody>
      </p:sp>
      <p:sp>
        <p:nvSpPr>
          <p:cNvPr id="30731" name="Text Box 11"/>
          <p:cNvSpPr txBox="1">
            <a:spLocks noChangeArrowheads="1"/>
          </p:cNvSpPr>
          <p:nvPr/>
        </p:nvSpPr>
        <p:spPr bwMode="auto">
          <a:xfrm>
            <a:off x="2133600" y="5029200"/>
            <a:ext cx="457200" cy="336550"/>
          </a:xfrm>
          <a:prstGeom prst="rect">
            <a:avLst/>
          </a:prstGeom>
          <a:noFill/>
          <a:ln w="9525">
            <a:noFill/>
            <a:miter lim="800000"/>
            <a:headEnd/>
            <a:tailEnd/>
          </a:ln>
          <a:effectLst/>
        </p:spPr>
        <p:txBody>
          <a:bodyPr>
            <a:spAutoFit/>
          </a:bodyPr>
          <a:lstStyle/>
          <a:p>
            <a:pPr>
              <a:spcBef>
                <a:spcPct val="50000"/>
              </a:spcBef>
            </a:pPr>
            <a:r>
              <a:rPr lang="pt-BR" b="1" baseline="-25000">
                <a:solidFill>
                  <a:srgbClr val="66FF33"/>
                </a:solidFill>
              </a:rPr>
              <a:t>2</a:t>
            </a:r>
            <a:endParaRPr lang="pt-BR" baseline="-25000">
              <a:solidFill>
                <a:srgbClr val="00FFFF"/>
              </a:solidFill>
            </a:endParaRPr>
          </a:p>
        </p:txBody>
      </p:sp>
      <p:sp>
        <p:nvSpPr>
          <p:cNvPr id="30732" name="Text Box 12"/>
          <p:cNvSpPr txBox="1">
            <a:spLocks noChangeArrowheads="1"/>
          </p:cNvSpPr>
          <p:nvPr/>
        </p:nvSpPr>
        <p:spPr bwMode="auto">
          <a:xfrm>
            <a:off x="2133600" y="4267200"/>
            <a:ext cx="457200" cy="336550"/>
          </a:xfrm>
          <a:prstGeom prst="rect">
            <a:avLst/>
          </a:prstGeom>
          <a:noFill/>
          <a:ln w="9525">
            <a:noFill/>
            <a:miter lim="800000"/>
            <a:headEnd/>
            <a:tailEnd/>
          </a:ln>
          <a:effectLst/>
        </p:spPr>
        <p:txBody>
          <a:bodyPr>
            <a:spAutoFit/>
          </a:bodyPr>
          <a:lstStyle/>
          <a:p>
            <a:pPr>
              <a:spcBef>
                <a:spcPct val="50000"/>
              </a:spcBef>
            </a:pPr>
            <a:r>
              <a:rPr lang="pt-BR" b="1" baseline="-25000">
                <a:solidFill>
                  <a:srgbClr val="66FF33"/>
                </a:solidFill>
              </a:rPr>
              <a:t>1</a:t>
            </a:r>
            <a:endParaRPr lang="pt-BR" baseline="-25000">
              <a:solidFill>
                <a:srgbClr val="00FFFF"/>
              </a:solidFill>
            </a:endParaRPr>
          </a:p>
        </p:txBody>
      </p:sp>
      <p:sp>
        <p:nvSpPr>
          <p:cNvPr id="30733" name="Text Box 13"/>
          <p:cNvSpPr txBox="1">
            <a:spLocks noChangeArrowheads="1"/>
          </p:cNvSpPr>
          <p:nvPr/>
        </p:nvSpPr>
        <p:spPr bwMode="auto">
          <a:xfrm>
            <a:off x="3962400" y="4343400"/>
            <a:ext cx="4800600" cy="1552575"/>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 </a:t>
            </a:r>
            <a:r>
              <a:rPr lang="pt-BR" b="1">
                <a:solidFill>
                  <a:srgbClr val="00FFFF"/>
                </a:solidFill>
              </a:rPr>
              <a:t>3-metil</a:t>
            </a:r>
            <a:r>
              <a:rPr lang="pt-BR" b="1">
                <a:solidFill>
                  <a:srgbClr val="660033"/>
                </a:solidFill>
              </a:rPr>
              <a:t>-</a:t>
            </a:r>
            <a:r>
              <a:rPr lang="pt-BR" b="1">
                <a:solidFill>
                  <a:srgbClr val="66FF33"/>
                </a:solidFill>
              </a:rPr>
              <a:t>ciclo</a:t>
            </a:r>
            <a:r>
              <a:rPr lang="en-US" b="1">
                <a:solidFill>
                  <a:srgbClr val="66FF33"/>
                </a:solidFill>
              </a:rPr>
              <a:t>-</a:t>
            </a:r>
            <a:r>
              <a:rPr lang="pt-BR" b="1">
                <a:solidFill>
                  <a:srgbClr val="66FF33"/>
                </a:solidFill>
              </a:rPr>
              <a:t>buteno</a:t>
            </a:r>
          </a:p>
          <a:p>
            <a:pPr>
              <a:spcBef>
                <a:spcPct val="50000"/>
              </a:spcBef>
            </a:pPr>
            <a:r>
              <a:rPr lang="pt-BR" b="1"/>
              <a:t>Incorreto : 4-metil-ciclo</a:t>
            </a:r>
            <a:r>
              <a:rPr lang="en-US" b="1"/>
              <a:t>-</a:t>
            </a:r>
            <a:r>
              <a:rPr lang="pt-BR" b="1"/>
              <a:t>buteno ou </a:t>
            </a:r>
          </a:p>
          <a:p>
            <a:pPr>
              <a:spcBef>
                <a:spcPct val="50000"/>
              </a:spcBef>
            </a:pPr>
            <a:r>
              <a:rPr lang="pt-BR" b="1"/>
              <a:t>                  1-metil-2-ciclo</a:t>
            </a:r>
            <a:r>
              <a:rPr lang="en-US" b="1"/>
              <a:t>-</a:t>
            </a:r>
            <a:r>
              <a:rPr lang="pt-BR" b="1"/>
              <a:t>buteno</a:t>
            </a:r>
            <a:endParaRPr lang="pt-B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ppt_x"/>
                                          </p:val>
                                        </p:tav>
                                        <p:tav tm="100000">
                                          <p:val>
                                            <p:strVal val="#ppt_x"/>
                                          </p:val>
                                        </p:tav>
                                      </p:tavLst>
                                    </p:anim>
                                    <p:anim calcmode="lin" valueType="num">
                                      <p:cBhvr additive="base">
                                        <p:cTn id="8" dur="500" fill="hold"/>
                                        <p:tgtEl>
                                          <p:spTgt spid="3072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0734"/>
                                        </p:tgtEl>
                                        <p:attrNameLst>
                                          <p:attrName>style.visibility</p:attrName>
                                        </p:attrNameLst>
                                      </p:cBhvr>
                                      <p:to>
                                        <p:strVal val="visible"/>
                                      </p:to>
                                    </p:set>
                                    <p:animEffect transition="in" filter="dissolve">
                                      <p:cBhvr>
                                        <p:cTn id="13" dur="500"/>
                                        <p:tgtEl>
                                          <p:spTgt spid="3073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0728"/>
                                        </p:tgtEl>
                                        <p:attrNameLst>
                                          <p:attrName>style.visibility</p:attrName>
                                        </p:attrNameLst>
                                      </p:cBhvr>
                                      <p:to>
                                        <p:strVal val="visible"/>
                                      </p:to>
                                    </p:set>
                                    <p:anim calcmode="lin" valueType="num">
                                      <p:cBhvr additive="base">
                                        <p:cTn id="18" dur="500" fill="hold"/>
                                        <p:tgtEl>
                                          <p:spTgt spid="30728"/>
                                        </p:tgtEl>
                                        <p:attrNameLst>
                                          <p:attrName>ppt_x</p:attrName>
                                        </p:attrNameLst>
                                      </p:cBhvr>
                                      <p:tavLst>
                                        <p:tav tm="0">
                                          <p:val>
                                            <p:strVal val="0-#ppt_w/2"/>
                                          </p:val>
                                        </p:tav>
                                        <p:tav tm="100000">
                                          <p:val>
                                            <p:strVal val="#ppt_x"/>
                                          </p:val>
                                        </p:tav>
                                      </p:tavLst>
                                    </p:anim>
                                    <p:anim calcmode="lin" valueType="num">
                                      <p:cBhvr additive="base">
                                        <p:cTn id="19" dur="500" fill="hold"/>
                                        <p:tgtEl>
                                          <p:spTgt spid="3072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0732"/>
                                        </p:tgtEl>
                                        <p:attrNameLst>
                                          <p:attrName>style.visibility</p:attrName>
                                        </p:attrNameLst>
                                      </p:cBhvr>
                                      <p:to>
                                        <p:strVal val="visible"/>
                                      </p:to>
                                    </p:set>
                                    <p:animEffect transition="in" filter="dissolve">
                                      <p:cBhvr>
                                        <p:cTn id="24" dur="500"/>
                                        <p:tgtEl>
                                          <p:spTgt spid="3073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0731"/>
                                        </p:tgtEl>
                                        <p:attrNameLst>
                                          <p:attrName>style.visibility</p:attrName>
                                        </p:attrNameLst>
                                      </p:cBhvr>
                                      <p:to>
                                        <p:strVal val="visible"/>
                                      </p:to>
                                    </p:set>
                                    <p:animEffect transition="in" filter="dissolve">
                                      <p:cBhvr>
                                        <p:cTn id="29" dur="500"/>
                                        <p:tgtEl>
                                          <p:spTgt spid="3073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0729"/>
                                        </p:tgtEl>
                                        <p:attrNameLst>
                                          <p:attrName>style.visibility</p:attrName>
                                        </p:attrNameLst>
                                      </p:cBhvr>
                                      <p:to>
                                        <p:strVal val="visible"/>
                                      </p:to>
                                    </p:set>
                                    <p:animEffect transition="in" filter="dissolve">
                                      <p:cBhvr>
                                        <p:cTn id="34" dur="500"/>
                                        <p:tgtEl>
                                          <p:spTgt spid="30729"/>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30730"/>
                                        </p:tgtEl>
                                        <p:attrNameLst>
                                          <p:attrName>style.visibility</p:attrName>
                                        </p:attrNameLst>
                                      </p:cBhvr>
                                      <p:to>
                                        <p:strVal val="visible"/>
                                      </p:to>
                                    </p:set>
                                    <p:animEffect transition="in" filter="dissolve">
                                      <p:cBhvr>
                                        <p:cTn id="39" dur="500"/>
                                        <p:tgtEl>
                                          <p:spTgt spid="3073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30733"/>
                                        </p:tgtEl>
                                        <p:attrNameLst>
                                          <p:attrName>style.visibility</p:attrName>
                                        </p:attrNameLst>
                                      </p:cBhvr>
                                      <p:to>
                                        <p:strVal val="visible"/>
                                      </p:to>
                                    </p:set>
                                    <p:anim calcmode="lin" valueType="num">
                                      <p:cBhvr additive="base">
                                        <p:cTn id="44" dur="500" fill="hold"/>
                                        <p:tgtEl>
                                          <p:spTgt spid="30733"/>
                                        </p:tgtEl>
                                        <p:attrNameLst>
                                          <p:attrName>ppt_x</p:attrName>
                                        </p:attrNameLst>
                                      </p:cBhvr>
                                      <p:tavLst>
                                        <p:tav tm="0">
                                          <p:val>
                                            <p:strVal val="1+#ppt_w/2"/>
                                          </p:val>
                                        </p:tav>
                                        <p:tav tm="100000">
                                          <p:val>
                                            <p:strVal val="#ppt_x"/>
                                          </p:val>
                                        </p:tav>
                                      </p:tavLst>
                                    </p:anim>
                                    <p:anim calcmode="lin" valueType="num">
                                      <p:cBhvr additive="base">
                                        <p:cTn id="45" dur="500" fill="hold"/>
                                        <p:tgtEl>
                                          <p:spTgt spid="30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utoUpdateAnimBg="0"/>
      <p:bldP spid="30728" grpId="0" autoUpdateAnimBg="0"/>
      <p:bldP spid="30729" grpId="0" autoUpdateAnimBg="0"/>
      <p:bldP spid="30730" grpId="0" autoUpdateAnimBg="0"/>
      <p:bldP spid="30731" grpId="0" autoUpdateAnimBg="0"/>
      <p:bldP spid="30732" grpId="0" autoUpdateAnimBg="0"/>
      <p:bldP spid="3073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6" name="Group 20"/>
          <p:cNvGrpSpPr>
            <a:grpSpLocks/>
          </p:cNvGrpSpPr>
          <p:nvPr/>
        </p:nvGrpSpPr>
        <p:grpSpPr bwMode="auto">
          <a:xfrm>
            <a:off x="304800" y="381000"/>
            <a:ext cx="8077200" cy="2465388"/>
            <a:chOff x="192" y="240"/>
            <a:chExt cx="5088" cy="1553"/>
          </a:xfrm>
        </p:grpSpPr>
        <p:sp>
          <p:nvSpPr>
            <p:cNvPr id="4098" name="Text Box 2"/>
            <p:cNvSpPr txBox="1">
              <a:spLocks noChangeArrowheads="1"/>
            </p:cNvSpPr>
            <p:nvPr/>
          </p:nvSpPr>
          <p:spPr bwMode="auto">
            <a:xfrm>
              <a:off x="192" y="240"/>
              <a:ext cx="5088" cy="1553"/>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Observe atentamente os dois compostos abaixo, com seus respectivos nomes oficiais, segundo as regras.</a:t>
              </a:r>
            </a:p>
            <a:p>
              <a:pPr>
                <a:spcBef>
                  <a:spcPct val="50000"/>
                </a:spcBef>
              </a:pPr>
              <a:r>
                <a:rPr lang="pt-BR" b="1"/>
                <a:t>     </a:t>
              </a:r>
              <a:r>
                <a:rPr lang="pt-BR" b="1" baseline="-25000">
                  <a:solidFill>
                    <a:srgbClr val="660033"/>
                  </a:solidFill>
                </a:rPr>
                <a:t>1          2            3               4                5</a:t>
              </a:r>
            </a:p>
            <a:p>
              <a:pPr>
                <a:spcBef>
                  <a:spcPct val="50000"/>
                </a:spcBef>
              </a:pPr>
              <a:r>
                <a:rPr lang="pt-BR" b="1">
                  <a:solidFill>
                    <a:schemeClr val="bg1"/>
                  </a:solidFill>
                </a:rPr>
                <a:t>H</a:t>
              </a:r>
              <a:r>
                <a:rPr lang="pt-BR" b="1" baseline="-25000">
                  <a:solidFill>
                    <a:schemeClr val="bg1"/>
                  </a:solidFill>
                </a:rPr>
                <a:t>3</a:t>
              </a:r>
              <a:r>
                <a:rPr lang="pt-BR" b="1">
                  <a:solidFill>
                    <a:schemeClr val="bg1"/>
                  </a:solidFill>
                </a:rPr>
                <a:t>C—CH—CH</a:t>
              </a:r>
              <a:r>
                <a:rPr lang="pt-BR" b="1" baseline="-25000">
                  <a:solidFill>
                    <a:schemeClr val="bg1"/>
                  </a:solidFill>
                </a:rPr>
                <a:t>2</a:t>
              </a:r>
              <a:r>
                <a:rPr lang="pt-BR" b="1">
                  <a:solidFill>
                    <a:schemeClr val="bg1"/>
                  </a:solidFill>
                </a:rPr>
                <a:t>—CH</a:t>
              </a:r>
              <a:r>
                <a:rPr lang="pt-BR" b="1" baseline="-25000">
                  <a:solidFill>
                    <a:schemeClr val="bg1"/>
                  </a:solidFill>
                </a:rPr>
                <a:t>2</a:t>
              </a:r>
              <a:r>
                <a:rPr lang="pt-BR" b="1">
                  <a:solidFill>
                    <a:schemeClr val="bg1"/>
                  </a:solidFill>
                </a:rPr>
                <a:t> —CH</a:t>
              </a:r>
              <a:r>
                <a:rPr lang="pt-BR" b="1" baseline="-25000">
                  <a:solidFill>
                    <a:schemeClr val="bg1"/>
                  </a:solidFill>
                </a:rPr>
                <a:t>3</a:t>
              </a:r>
              <a:r>
                <a:rPr lang="pt-BR" b="1">
                  <a:solidFill>
                    <a:schemeClr val="bg1"/>
                  </a:solidFill>
                </a:rPr>
                <a:t>                </a:t>
              </a:r>
              <a:r>
                <a:rPr lang="pt-BR" b="1" u="sng">
                  <a:solidFill>
                    <a:srgbClr val="660033"/>
                  </a:solidFill>
                </a:rPr>
                <a:t>2-metil-pentano</a:t>
              </a:r>
            </a:p>
            <a:p>
              <a:pPr>
                <a:spcBef>
                  <a:spcPct val="50000"/>
                </a:spcBef>
              </a:pPr>
              <a:r>
                <a:rPr lang="pt-BR" b="1">
                  <a:solidFill>
                    <a:schemeClr val="bg1"/>
                  </a:solidFill>
                </a:rPr>
                <a:t>           CH</a:t>
              </a:r>
              <a:r>
                <a:rPr lang="pt-BR" b="1" baseline="-25000">
                  <a:solidFill>
                    <a:schemeClr val="bg1"/>
                  </a:solidFill>
                </a:rPr>
                <a:t>3</a:t>
              </a:r>
              <a:r>
                <a:rPr lang="pt-BR" b="1">
                  <a:solidFill>
                    <a:schemeClr val="bg1"/>
                  </a:solidFill>
                </a:rPr>
                <a:t> </a:t>
              </a:r>
              <a:endParaRPr lang="pt-BR">
                <a:solidFill>
                  <a:schemeClr val="bg1"/>
                </a:solidFill>
              </a:endParaRPr>
            </a:p>
          </p:txBody>
        </p:sp>
        <p:sp>
          <p:nvSpPr>
            <p:cNvPr id="4099" name="Line 3"/>
            <p:cNvSpPr>
              <a:spLocks noChangeShapeType="1"/>
            </p:cNvSpPr>
            <p:nvPr/>
          </p:nvSpPr>
          <p:spPr bwMode="auto">
            <a:xfrm>
              <a:off x="864" y="1392"/>
              <a:ext cx="0" cy="192"/>
            </a:xfrm>
            <a:prstGeom prst="line">
              <a:avLst/>
            </a:prstGeom>
            <a:noFill/>
            <a:ln w="9525">
              <a:solidFill>
                <a:schemeClr val="bg1"/>
              </a:solidFill>
              <a:round/>
              <a:headEnd/>
              <a:tailEnd/>
            </a:ln>
            <a:effectLst/>
          </p:spPr>
          <p:txBody>
            <a:bodyPr wrap="none" anchor="ctr"/>
            <a:lstStyle/>
            <a:p>
              <a:endParaRPr lang="pt-BR"/>
            </a:p>
          </p:txBody>
        </p:sp>
      </p:grpSp>
      <p:grpSp>
        <p:nvGrpSpPr>
          <p:cNvPr id="4117" name="Group 21"/>
          <p:cNvGrpSpPr>
            <a:grpSpLocks/>
          </p:cNvGrpSpPr>
          <p:nvPr/>
        </p:nvGrpSpPr>
        <p:grpSpPr bwMode="auto">
          <a:xfrm>
            <a:off x="1066800" y="2362200"/>
            <a:ext cx="4724400" cy="609600"/>
            <a:chOff x="672" y="1488"/>
            <a:chExt cx="2976" cy="384"/>
          </a:xfrm>
        </p:grpSpPr>
        <p:sp>
          <p:nvSpPr>
            <p:cNvPr id="4100" name="Oval 4"/>
            <p:cNvSpPr>
              <a:spLocks noChangeArrowheads="1"/>
            </p:cNvSpPr>
            <p:nvPr/>
          </p:nvSpPr>
          <p:spPr bwMode="auto">
            <a:xfrm>
              <a:off x="672" y="1488"/>
              <a:ext cx="528" cy="384"/>
            </a:xfrm>
            <a:prstGeom prst="ellipse">
              <a:avLst/>
            </a:prstGeom>
            <a:noFill/>
            <a:ln w="9525">
              <a:solidFill>
                <a:srgbClr val="66FF33"/>
              </a:solidFill>
              <a:round/>
              <a:headEnd/>
              <a:tailEnd/>
            </a:ln>
            <a:effectLst/>
          </p:spPr>
          <p:txBody>
            <a:bodyPr wrap="none" anchor="ctr"/>
            <a:lstStyle/>
            <a:p>
              <a:endParaRPr lang="pt-BR"/>
            </a:p>
          </p:txBody>
        </p:sp>
        <p:sp>
          <p:nvSpPr>
            <p:cNvPr id="4101" name="Line 5"/>
            <p:cNvSpPr>
              <a:spLocks noChangeShapeType="1"/>
            </p:cNvSpPr>
            <p:nvPr/>
          </p:nvSpPr>
          <p:spPr bwMode="auto">
            <a:xfrm>
              <a:off x="1152" y="1728"/>
              <a:ext cx="432" cy="0"/>
            </a:xfrm>
            <a:prstGeom prst="line">
              <a:avLst/>
            </a:prstGeom>
            <a:noFill/>
            <a:ln w="9525">
              <a:solidFill>
                <a:srgbClr val="66FF33"/>
              </a:solidFill>
              <a:round/>
              <a:headEnd/>
              <a:tailEnd type="triangle" w="med" len="med"/>
            </a:ln>
            <a:effectLst/>
          </p:spPr>
          <p:txBody>
            <a:bodyPr wrap="none" anchor="ctr"/>
            <a:lstStyle/>
            <a:p>
              <a:endParaRPr lang="pt-BR"/>
            </a:p>
          </p:txBody>
        </p:sp>
        <p:sp>
          <p:nvSpPr>
            <p:cNvPr id="4102" name="Text Box 6"/>
            <p:cNvSpPr txBox="1">
              <a:spLocks noChangeArrowheads="1"/>
            </p:cNvSpPr>
            <p:nvPr/>
          </p:nvSpPr>
          <p:spPr bwMode="auto">
            <a:xfrm>
              <a:off x="1584" y="1584"/>
              <a:ext cx="2064" cy="288"/>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Grupo orgânico - metil</a:t>
              </a:r>
            </a:p>
          </p:txBody>
        </p:sp>
      </p:grpSp>
      <p:grpSp>
        <p:nvGrpSpPr>
          <p:cNvPr id="4121" name="Group 25"/>
          <p:cNvGrpSpPr>
            <a:grpSpLocks/>
          </p:cNvGrpSpPr>
          <p:nvPr/>
        </p:nvGrpSpPr>
        <p:grpSpPr bwMode="auto">
          <a:xfrm>
            <a:off x="304800" y="3810000"/>
            <a:ext cx="8839200" cy="1979613"/>
            <a:chOff x="192" y="2400"/>
            <a:chExt cx="5568" cy="1247"/>
          </a:xfrm>
        </p:grpSpPr>
        <p:sp>
          <p:nvSpPr>
            <p:cNvPr id="4103" name="Rectangle 7"/>
            <p:cNvSpPr>
              <a:spLocks noChangeArrowheads="1"/>
            </p:cNvSpPr>
            <p:nvPr/>
          </p:nvSpPr>
          <p:spPr bwMode="auto">
            <a:xfrm>
              <a:off x="192" y="2400"/>
              <a:ext cx="5568" cy="1247"/>
            </a:xfrm>
            <a:prstGeom prst="rect">
              <a:avLst/>
            </a:prstGeom>
            <a:noFill/>
            <a:ln w="9525">
              <a:noFill/>
              <a:miter lim="800000"/>
              <a:headEnd/>
              <a:tailEnd/>
            </a:ln>
            <a:effectLst/>
          </p:spPr>
          <p:txBody>
            <a:bodyPr>
              <a:spAutoFit/>
            </a:bodyPr>
            <a:lstStyle/>
            <a:p>
              <a:pPr>
                <a:spcBef>
                  <a:spcPct val="50000"/>
                </a:spcBef>
              </a:pPr>
              <a:r>
                <a:rPr lang="pt-BR" b="1" baseline="-25000"/>
                <a:t>         </a:t>
              </a:r>
              <a:r>
                <a:rPr lang="pt-BR" b="1" baseline="-25000">
                  <a:solidFill>
                    <a:srgbClr val="660033"/>
                  </a:solidFill>
                </a:rPr>
                <a:t>1         2            3             4              5               6</a:t>
              </a:r>
              <a:r>
                <a:rPr lang="pt-BR" b="1" baseline="-25000"/>
                <a:t>     </a:t>
              </a:r>
            </a:p>
            <a:p>
              <a:pPr>
                <a:spcBef>
                  <a:spcPct val="50000"/>
                </a:spcBef>
              </a:pPr>
              <a:r>
                <a:rPr lang="pt-BR" b="1">
                  <a:solidFill>
                    <a:schemeClr val="bg1"/>
                  </a:solidFill>
                </a:rPr>
                <a:t>H</a:t>
              </a:r>
              <a:r>
                <a:rPr lang="pt-BR" b="1" baseline="-25000">
                  <a:solidFill>
                    <a:schemeClr val="bg1"/>
                  </a:solidFill>
                </a:rPr>
                <a:t>3</a:t>
              </a:r>
              <a:r>
                <a:rPr lang="pt-BR" b="1">
                  <a:solidFill>
                    <a:schemeClr val="bg1"/>
                  </a:solidFill>
                </a:rPr>
                <a:t>C—CH—CH—CH —CH</a:t>
              </a:r>
              <a:r>
                <a:rPr lang="pt-BR" b="1" baseline="-25000">
                  <a:solidFill>
                    <a:schemeClr val="bg1"/>
                  </a:solidFill>
                </a:rPr>
                <a:t>2 </a:t>
              </a:r>
              <a:r>
                <a:rPr lang="pt-BR" b="1">
                  <a:solidFill>
                    <a:schemeClr val="bg1"/>
                  </a:solidFill>
                </a:rPr>
                <a:t>—</a:t>
              </a:r>
              <a:r>
                <a:rPr lang="pt-BR" b="1" baseline="-25000">
                  <a:solidFill>
                    <a:schemeClr val="bg1"/>
                  </a:solidFill>
                </a:rPr>
                <a:t> </a:t>
              </a:r>
              <a:r>
                <a:rPr lang="pt-BR" b="1">
                  <a:solidFill>
                    <a:schemeClr val="bg1"/>
                  </a:solidFill>
                </a:rPr>
                <a:t>CH</a:t>
              </a:r>
              <a:r>
                <a:rPr lang="pt-BR" b="1" baseline="-25000">
                  <a:solidFill>
                    <a:schemeClr val="bg1"/>
                  </a:solidFill>
                </a:rPr>
                <a:t>3</a:t>
              </a:r>
              <a:r>
                <a:rPr lang="pt-BR" b="1">
                  <a:solidFill>
                    <a:schemeClr val="bg1"/>
                  </a:solidFill>
                </a:rPr>
                <a:t>     </a:t>
              </a:r>
              <a:r>
                <a:rPr lang="pt-BR" b="1" u="sng">
                  <a:solidFill>
                    <a:srgbClr val="660033"/>
                  </a:solidFill>
                </a:rPr>
                <a:t>2,4 -dimetil -3-etil-hexano</a:t>
              </a:r>
            </a:p>
            <a:p>
              <a:pPr>
                <a:spcBef>
                  <a:spcPct val="50000"/>
                </a:spcBef>
              </a:pPr>
              <a:r>
                <a:rPr lang="pt-BR" b="1">
                  <a:solidFill>
                    <a:schemeClr val="bg1"/>
                  </a:solidFill>
                </a:rPr>
                <a:t>           CH</a:t>
              </a:r>
              <a:r>
                <a:rPr lang="pt-BR" b="1" baseline="-25000">
                  <a:solidFill>
                    <a:schemeClr val="bg1"/>
                  </a:solidFill>
                </a:rPr>
                <a:t>3</a:t>
              </a:r>
              <a:r>
                <a:rPr lang="pt-BR" b="1">
                  <a:solidFill>
                    <a:schemeClr val="bg1"/>
                  </a:solidFill>
                </a:rPr>
                <a:t>  CH</a:t>
              </a:r>
              <a:r>
                <a:rPr lang="pt-BR" b="1" baseline="-25000">
                  <a:solidFill>
                    <a:schemeClr val="bg1"/>
                  </a:solidFill>
                </a:rPr>
                <a:t>2</a:t>
              </a:r>
              <a:r>
                <a:rPr lang="pt-BR" b="1">
                  <a:solidFill>
                    <a:schemeClr val="bg1"/>
                  </a:solidFill>
                </a:rPr>
                <a:t>    CH</a:t>
              </a:r>
              <a:r>
                <a:rPr lang="pt-BR" b="1" baseline="-25000">
                  <a:solidFill>
                    <a:schemeClr val="bg1"/>
                  </a:solidFill>
                </a:rPr>
                <a:t>3</a:t>
              </a:r>
              <a:r>
                <a:rPr lang="pt-BR" b="1">
                  <a:solidFill>
                    <a:schemeClr val="bg1"/>
                  </a:solidFill>
                </a:rPr>
                <a:t> </a:t>
              </a:r>
            </a:p>
            <a:p>
              <a:pPr>
                <a:spcBef>
                  <a:spcPct val="50000"/>
                </a:spcBef>
              </a:pPr>
              <a:r>
                <a:rPr lang="pt-BR" b="1">
                  <a:solidFill>
                    <a:schemeClr val="bg1"/>
                  </a:solidFill>
                </a:rPr>
                <a:t>                    CH</a:t>
              </a:r>
              <a:r>
                <a:rPr lang="pt-BR" b="1" baseline="-25000">
                  <a:solidFill>
                    <a:schemeClr val="bg1"/>
                  </a:solidFill>
                </a:rPr>
                <a:t>3</a:t>
              </a:r>
            </a:p>
          </p:txBody>
        </p:sp>
        <p:sp>
          <p:nvSpPr>
            <p:cNvPr id="4104" name="Line 8"/>
            <p:cNvSpPr>
              <a:spLocks noChangeShapeType="1"/>
            </p:cNvSpPr>
            <p:nvPr/>
          </p:nvSpPr>
          <p:spPr bwMode="auto">
            <a:xfrm>
              <a:off x="864" y="2928"/>
              <a:ext cx="0" cy="144"/>
            </a:xfrm>
            <a:prstGeom prst="line">
              <a:avLst/>
            </a:prstGeom>
            <a:noFill/>
            <a:ln w="9525">
              <a:solidFill>
                <a:schemeClr val="bg1"/>
              </a:solidFill>
              <a:round/>
              <a:headEnd/>
              <a:tailEnd/>
            </a:ln>
            <a:effectLst/>
          </p:spPr>
          <p:txBody>
            <a:bodyPr wrap="none" anchor="ctr"/>
            <a:lstStyle/>
            <a:p>
              <a:endParaRPr lang="pt-BR"/>
            </a:p>
          </p:txBody>
        </p:sp>
        <p:sp>
          <p:nvSpPr>
            <p:cNvPr id="4105" name="Line 9"/>
            <p:cNvSpPr>
              <a:spLocks noChangeShapeType="1"/>
            </p:cNvSpPr>
            <p:nvPr/>
          </p:nvSpPr>
          <p:spPr bwMode="auto">
            <a:xfrm>
              <a:off x="1344" y="2928"/>
              <a:ext cx="0" cy="192"/>
            </a:xfrm>
            <a:prstGeom prst="line">
              <a:avLst/>
            </a:prstGeom>
            <a:noFill/>
            <a:ln w="9525">
              <a:solidFill>
                <a:schemeClr val="bg1"/>
              </a:solidFill>
              <a:round/>
              <a:headEnd/>
              <a:tailEnd/>
            </a:ln>
            <a:effectLst/>
          </p:spPr>
          <p:txBody>
            <a:bodyPr wrap="none" anchor="ctr"/>
            <a:lstStyle/>
            <a:p>
              <a:endParaRPr lang="pt-BR"/>
            </a:p>
          </p:txBody>
        </p:sp>
        <p:sp>
          <p:nvSpPr>
            <p:cNvPr id="4106" name="Line 10"/>
            <p:cNvSpPr>
              <a:spLocks noChangeShapeType="1"/>
            </p:cNvSpPr>
            <p:nvPr/>
          </p:nvSpPr>
          <p:spPr bwMode="auto">
            <a:xfrm>
              <a:off x="1872" y="2928"/>
              <a:ext cx="0" cy="192"/>
            </a:xfrm>
            <a:prstGeom prst="line">
              <a:avLst/>
            </a:prstGeom>
            <a:noFill/>
            <a:ln w="9525">
              <a:solidFill>
                <a:schemeClr val="bg1"/>
              </a:solidFill>
              <a:round/>
              <a:headEnd/>
              <a:tailEnd/>
            </a:ln>
            <a:effectLst/>
          </p:spPr>
          <p:txBody>
            <a:bodyPr wrap="none" anchor="ctr"/>
            <a:lstStyle/>
            <a:p>
              <a:endParaRPr lang="pt-BR"/>
            </a:p>
          </p:txBody>
        </p:sp>
        <p:sp>
          <p:nvSpPr>
            <p:cNvPr id="4107" name="Line 11"/>
            <p:cNvSpPr>
              <a:spLocks noChangeShapeType="1"/>
            </p:cNvSpPr>
            <p:nvPr/>
          </p:nvSpPr>
          <p:spPr bwMode="auto">
            <a:xfrm>
              <a:off x="1344" y="3264"/>
              <a:ext cx="0" cy="144"/>
            </a:xfrm>
            <a:prstGeom prst="line">
              <a:avLst/>
            </a:prstGeom>
            <a:noFill/>
            <a:ln w="9525">
              <a:solidFill>
                <a:schemeClr val="bg1"/>
              </a:solidFill>
              <a:round/>
              <a:headEnd/>
              <a:tailEnd/>
            </a:ln>
            <a:effectLst/>
          </p:spPr>
          <p:txBody>
            <a:bodyPr wrap="none" anchor="ctr"/>
            <a:lstStyle/>
            <a:p>
              <a:endParaRPr lang="pt-BR"/>
            </a:p>
          </p:txBody>
        </p:sp>
      </p:grpSp>
      <p:grpSp>
        <p:nvGrpSpPr>
          <p:cNvPr id="4119" name="Group 23"/>
          <p:cNvGrpSpPr>
            <a:grpSpLocks/>
          </p:cNvGrpSpPr>
          <p:nvPr/>
        </p:nvGrpSpPr>
        <p:grpSpPr bwMode="auto">
          <a:xfrm>
            <a:off x="1143000" y="4800600"/>
            <a:ext cx="4191000" cy="1828800"/>
            <a:chOff x="720" y="3024"/>
            <a:chExt cx="2640" cy="1152"/>
          </a:xfrm>
        </p:grpSpPr>
        <p:sp>
          <p:nvSpPr>
            <p:cNvPr id="4108" name="Rectangle 12"/>
            <p:cNvSpPr>
              <a:spLocks noChangeArrowheads="1"/>
            </p:cNvSpPr>
            <p:nvPr/>
          </p:nvSpPr>
          <p:spPr bwMode="auto">
            <a:xfrm>
              <a:off x="720" y="3024"/>
              <a:ext cx="432" cy="432"/>
            </a:xfrm>
            <a:prstGeom prst="rect">
              <a:avLst/>
            </a:prstGeom>
            <a:noFill/>
            <a:ln w="9525">
              <a:solidFill>
                <a:srgbClr val="66FF33"/>
              </a:solidFill>
              <a:miter lim="800000"/>
              <a:headEnd/>
              <a:tailEnd/>
            </a:ln>
            <a:effectLst/>
          </p:spPr>
          <p:txBody>
            <a:bodyPr wrap="none" anchor="ctr"/>
            <a:lstStyle/>
            <a:p>
              <a:endParaRPr lang="pt-BR"/>
            </a:p>
          </p:txBody>
        </p:sp>
        <p:sp>
          <p:nvSpPr>
            <p:cNvPr id="4109" name="Rectangle 13"/>
            <p:cNvSpPr>
              <a:spLocks noChangeArrowheads="1"/>
            </p:cNvSpPr>
            <p:nvPr/>
          </p:nvSpPr>
          <p:spPr bwMode="auto">
            <a:xfrm>
              <a:off x="1728" y="3024"/>
              <a:ext cx="432" cy="432"/>
            </a:xfrm>
            <a:prstGeom prst="rect">
              <a:avLst/>
            </a:prstGeom>
            <a:noFill/>
            <a:ln w="9525">
              <a:solidFill>
                <a:srgbClr val="66FF33"/>
              </a:solidFill>
              <a:miter lim="800000"/>
              <a:headEnd/>
              <a:tailEnd/>
            </a:ln>
            <a:effectLst/>
          </p:spPr>
          <p:txBody>
            <a:bodyPr wrap="none" anchor="ctr"/>
            <a:lstStyle/>
            <a:p>
              <a:endParaRPr lang="pt-BR"/>
            </a:p>
          </p:txBody>
        </p:sp>
        <p:sp>
          <p:nvSpPr>
            <p:cNvPr id="4111" name="Line 15"/>
            <p:cNvSpPr>
              <a:spLocks noChangeShapeType="1"/>
            </p:cNvSpPr>
            <p:nvPr/>
          </p:nvSpPr>
          <p:spPr bwMode="auto">
            <a:xfrm>
              <a:off x="960" y="3456"/>
              <a:ext cx="384" cy="432"/>
            </a:xfrm>
            <a:prstGeom prst="line">
              <a:avLst/>
            </a:prstGeom>
            <a:noFill/>
            <a:ln w="9525">
              <a:solidFill>
                <a:srgbClr val="66FF33"/>
              </a:solidFill>
              <a:round/>
              <a:headEnd/>
              <a:tailEnd/>
            </a:ln>
            <a:effectLst/>
          </p:spPr>
          <p:txBody>
            <a:bodyPr wrap="none" anchor="ctr"/>
            <a:lstStyle/>
            <a:p>
              <a:endParaRPr lang="pt-BR"/>
            </a:p>
          </p:txBody>
        </p:sp>
        <p:sp>
          <p:nvSpPr>
            <p:cNvPr id="4112" name="Line 16"/>
            <p:cNvSpPr>
              <a:spLocks noChangeShapeType="1"/>
            </p:cNvSpPr>
            <p:nvPr/>
          </p:nvSpPr>
          <p:spPr bwMode="auto">
            <a:xfrm flipH="1">
              <a:off x="1344" y="3456"/>
              <a:ext cx="624" cy="432"/>
            </a:xfrm>
            <a:prstGeom prst="line">
              <a:avLst/>
            </a:prstGeom>
            <a:noFill/>
            <a:ln w="9525">
              <a:solidFill>
                <a:srgbClr val="66FF33"/>
              </a:solidFill>
              <a:round/>
              <a:headEnd/>
              <a:tailEnd/>
            </a:ln>
            <a:effectLst/>
          </p:spPr>
          <p:txBody>
            <a:bodyPr wrap="none" anchor="ctr"/>
            <a:lstStyle/>
            <a:p>
              <a:endParaRPr lang="pt-BR"/>
            </a:p>
          </p:txBody>
        </p:sp>
        <p:sp>
          <p:nvSpPr>
            <p:cNvPr id="4113" name="Text Box 17"/>
            <p:cNvSpPr txBox="1">
              <a:spLocks noChangeArrowheads="1"/>
            </p:cNvSpPr>
            <p:nvPr/>
          </p:nvSpPr>
          <p:spPr bwMode="auto">
            <a:xfrm>
              <a:off x="912" y="3888"/>
              <a:ext cx="2448" cy="288"/>
            </a:xfrm>
            <a:prstGeom prst="rect">
              <a:avLst/>
            </a:prstGeom>
            <a:noFill/>
            <a:ln w="9525">
              <a:noFill/>
              <a:miter lim="800000"/>
              <a:headEnd/>
              <a:tailEnd/>
            </a:ln>
            <a:effectLst/>
          </p:spPr>
          <p:txBody>
            <a:bodyPr>
              <a:spAutoFit/>
            </a:bodyPr>
            <a:lstStyle/>
            <a:p>
              <a:pPr>
                <a:spcBef>
                  <a:spcPct val="50000"/>
                </a:spcBef>
              </a:pPr>
              <a:r>
                <a:rPr lang="pt-BR">
                  <a:solidFill>
                    <a:srgbClr val="66FF33"/>
                  </a:solidFill>
                </a:rPr>
                <a:t>Grupos orgânicos - metil</a:t>
              </a:r>
            </a:p>
          </p:txBody>
        </p:sp>
      </p:grpSp>
      <p:grpSp>
        <p:nvGrpSpPr>
          <p:cNvPr id="4120" name="Group 24"/>
          <p:cNvGrpSpPr>
            <a:grpSpLocks/>
          </p:cNvGrpSpPr>
          <p:nvPr/>
        </p:nvGrpSpPr>
        <p:grpSpPr bwMode="auto">
          <a:xfrm>
            <a:off x="1905000" y="4800600"/>
            <a:ext cx="6705600" cy="990600"/>
            <a:chOff x="1200" y="3024"/>
            <a:chExt cx="4224" cy="624"/>
          </a:xfrm>
        </p:grpSpPr>
        <p:sp>
          <p:nvSpPr>
            <p:cNvPr id="4110" name="Rectangle 14"/>
            <p:cNvSpPr>
              <a:spLocks noChangeArrowheads="1"/>
            </p:cNvSpPr>
            <p:nvPr/>
          </p:nvSpPr>
          <p:spPr bwMode="auto">
            <a:xfrm>
              <a:off x="1200" y="3024"/>
              <a:ext cx="432" cy="624"/>
            </a:xfrm>
            <a:prstGeom prst="rect">
              <a:avLst/>
            </a:prstGeom>
            <a:noFill/>
            <a:ln w="9525">
              <a:solidFill>
                <a:srgbClr val="66FF33"/>
              </a:solidFill>
              <a:miter lim="800000"/>
              <a:headEnd/>
              <a:tailEnd/>
            </a:ln>
            <a:effectLst/>
          </p:spPr>
          <p:txBody>
            <a:bodyPr wrap="none" anchor="ctr"/>
            <a:lstStyle/>
            <a:p>
              <a:endParaRPr lang="pt-BR"/>
            </a:p>
          </p:txBody>
        </p:sp>
        <p:sp>
          <p:nvSpPr>
            <p:cNvPr id="4114" name="Line 18"/>
            <p:cNvSpPr>
              <a:spLocks noChangeShapeType="1"/>
            </p:cNvSpPr>
            <p:nvPr/>
          </p:nvSpPr>
          <p:spPr bwMode="auto">
            <a:xfrm>
              <a:off x="1632" y="3504"/>
              <a:ext cx="1296" cy="0"/>
            </a:xfrm>
            <a:prstGeom prst="line">
              <a:avLst/>
            </a:prstGeom>
            <a:noFill/>
            <a:ln w="9525">
              <a:solidFill>
                <a:srgbClr val="66FF33"/>
              </a:solidFill>
              <a:round/>
              <a:headEnd/>
              <a:tailEnd type="triangle" w="med" len="med"/>
            </a:ln>
            <a:effectLst/>
          </p:spPr>
          <p:txBody>
            <a:bodyPr wrap="none" anchor="ctr"/>
            <a:lstStyle/>
            <a:p>
              <a:endParaRPr lang="pt-BR"/>
            </a:p>
          </p:txBody>
        </p:sp>
        <p:sp>
          <p:nvSpPr>
            <p:cNvPr id="4115" name="Text Box 19"/>
            <p:cNvSpPr txBox="1">
              <a:spLocks noChangeArrowheads="1"/>
            </p:cNvSpPr>
            <p:nvPr/>
          </p:nvSpPr>
          <p:spPr bwMode="auto">
            <a:xfrm>
              <a:off x="2976" y="3360"/>
              <a:ext cx="2448" cy="288"/>
            </a:xfrm>
            <a:prstGeom prst="rect">
              <a:avLst/>
            </a:prstGeom>
            <a:noFill/>
            <a:ln w="9525">
              <a:noFill/>
              <a:miter lim="800000"/>
              <a:headEnd/>
              <a:tailEnd/>
            </a:ln>
            <a:effectLst/>
          </p:spPr>
          <p:txBody>
            <a:bodyPr>
              <a:spAutoFit/>
            </a:bodyPr>
            <a:lstStyle/>
            <a:p>
              <a:pPr>
                <a:spcBef>
                  <a:spcPct val="50000"/>
                </a:spcBef>
              </a:pPr>
              <a:r>
                <a:rPr lang="pt-BR">
                  <a:solidFill>
                    <a:srgbClr val="66FF33"/>
                  </a:solidFill>
                </a:rPr>
                <a:t>Grupo orgânico - etil</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116"/>
                                        </p:tgtEl>
                                        <p:attrNameLst>
                                          <p:attrName>style.visibility</p:attrName>
                                        </p:attrNameLst>
                                      </p:cBhvr>
                                      <p:to>
                                        <p:strVal val="visible"/>
                                      </p:to>
                                    </p:set>
                                    <p:animEffect transition="in" filter="dissolve">
                                      <p:cBhvr>
                                        <p:cTn id="7" dur="500"/>
                                        <p:tgtEl>
                                          <p:spTgt spid="41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17"/>
                                        </p:tgtEl>
                                        <p:attrNameLst>
                                          <p:attrName>style.visibility</p:attrName>
                                        </p:attrNameLst>
                                      </p:cBhvr>
                                      <p:to>
                                        <p:strVal val="visible"/>
                                      </p:to>
                                    </p:set>
                                    <p:animEffect transition="in" filter="dissolve">
                                      <p:cBhvr>
                                        <p:cTn id="12" dur="500"/>
                                        <p:tgtEl>
                                          <p:spTgt spid="411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121"/>
                                        </p:tgtEl>
                                        <p:attrNameLst>
                                          <p:attrName>style.visibility</p:attrName>
                                        </p:attrNameLst>
                                      </p:cBhvr>
                                      <p:to>
                                        <p:strVal val="visible"/>
                                      </p:to>
                                    </p:set>
                                    <p:anim calcmode="lin" valueType="num">
                                      <p:cBhvr additive="base">
                                        <p:cTn id="17" dur="500" fill="hold"/>
                                        <p:tgtEl>
                                          <p:spTgt spid="4121"/>
                                        </p:tgtEl>
                                        <p:attrNameLst>
                                          <p:attrName>ppt_x</p:attrName>
                                        </p:attrNameLst>
                                      </p:cBhvr>
                                      <p:tavLst>
                                        <p:tav tm="0">
                                          <p:val>
                                            <p:strVal val="0-#ppt_w/2"/>
                                          </p:val>
                                        </p:tav>
                                        <p:tav tm="100000">
                                          <p:val>
                                            <p:strVal val="#ppt_x"/>
                                          </p:val>
                                        </p:tav>
                                      </p:tavLst>
                                    </p:anim>
                                    <p:anim calcmode="lin" valueType="num">
                                      <p:cBhvr additive="base">
                                        <p:cTn id="18" dur="500" fill="hold"/>
                                        <p:tgtEl>
                                          <p:spTgt spid="412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4119"/>
                                        </p:tgtEl>
                                        <p:attrNameLst>
                                          <p:attrName>style.visibility</p:attrName>
                                        </p:attrNameLst>
                                      </p:cBhvr>
                                      <p:to>
                                        <p:strVal val="visible"/>
                                      </p:to>
                                    </p:set>
                                    <p:animEffect transition="in" filter="dissolve">
                                      <p:cBhvr>
                                        <p:cTn id="23" dur="500"/>
                                        <p:tgtEl>
                                          <p:spTgt spid="411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4120"/>
                                        </p:tgtEl>
                                        <p:attrNameLst>
                                          <p:attrName>style.visibility</p:attrName>
                                        </p:attrNameLst>
                                      </p:cBhvr>
                                      <p:to>
                                        <p:strVal val="visible"/>
                                      </p:to>
                                    </p:set>
                                    <p:animEffect transition="in" filter="dissolve">
                                      <p:cBhvr>
                                        <p:cTn id="28" dur="500"/>
                                        <p:tgtEl>
                                          <p:spTgt spid="4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7" name="Group 9"/>
          <p:cNvGrpSpPr>
            <a:grpSpLocks/>
          </p:cNvGrpSpPr>
          <p:nvPr/>
        </p:nvGrpSpPr>
        <p:grpSpPr bwMode="auto">
          <a:xfrm>
            <a:off x="685800" y="609600"/>
            <a:ext cx="2316163" cy="2178050"/>
            <a:chOff x="413" y="404"/>
            <a:chExt cx="1459" cy="1372"/>
          </a:xfrm>
        </p:grpSpPr>
        <p:sp>
          <p:nvSpPr>
            <p:cNvPr id="32771" name="AutoShape 3"/>
            <p:cNvSpPr>
              <a:spLocks noChangeArrowheads="1"/>
            </p:cNvSpPr>
            <p:nvPr/>
          </p:nvSpPr>
          <p:spPr bwMode="auto">
            <a:xfrm rot="-16303096">
              <a:off x="289" y="528"/>
              <a:ext cx="901" cy="653"/>
            </a:xfrm>
            <a:prstGeom prst="hexagon">
              <a:avLst>
                <a:gd name="adj" fmla="val 34495"/>
                <a:gd name="vf" fmla="val 115470"/>
              </a:avLst>
            </a:prstGeom>
            <a:noFill/>
            <a:ln w="38100">
              <a:solidFill>
                <a:schemeClr val="tx1"/>
              </a:solidFill>
              <a:miter lim="800000"/>
              <a:headEnd/>
              <a:tailEnd/>
            </a:ln>
            <a:effectLst/>
          </p:spPr>
          <p:txBody>
            <a:bodyPr wrap="none" anchor="ctr"/>
            <a:lstStyle/>
            <a:p>
              <a:endParaRPr lang="pt-BR"/>
            </a:p>
          </p:txBody>
        </p:sp>
        <p:sp>
          <p:nvSpPr>
            <p:cNvPr id="32772" name="Text Box 4"/>
            <p:cNvSpPr txBox="1">
              <a:spLocks noChangeArrowheads="1"/>
            </p:cNvSpPr>
            <p:nvPr/>
          </p:nvSpPr>
          <p:spPr bwMode="auto">
            <a:xfrm>
              <a:off x="1248" y="480"/>
              <a:ext cx="62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32773" name="Text Box 5"/>
            <p:cNvSpPr txBox="1">
              <a:spLocks noChangeArrowheads="1"/>
            </p:cNvSpPr>
            <p:nvPr/>
          </p:nvSpPr>
          <p:spPr bwMode="auto">
            <a:xfrm>
              <a:off x="672" y="1488"/>
              <a:ext cx="62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32774" name="Line 6"/>
            <p:cNvSpPr>
              <a:spLocks noChangeShapeType="1"/>
            </p:cNvSpPr>
            <p:nvPr/>
          </p:nvSpPr>
          <p:spPr bwMode="auto">
            <a:xfrm>
              <a:off x="1056" y="624"/>
              <a:ext cx="240" cy="0"/>
            </a:xfrm>
            <a:prstGeom prst="line">
              <a:avLst/>
            </a:prstGeom>
            <a:noFill/>
            <a:ln w="38100">
              <a:solidFill>
                <a:schemeClr val="tx1"/>
              </a:solidFill>
              <a:round/>
              <a:headEnd/>
              <a:tailEnd/>
            </a:ln>
            <a:effectLst/>
          </p:spPr>
          <p:txBody>
            <a:bodyPr/>
            <a:lstStyle/>
            <a:p>
              <a:endParaRPr lang="pt-BR"/>
            </a:p>
          </p:txBody>
        </p:sp>
        <p:sp>
          <p:nvSpPr>
            <p:cNvPr id="32775" name="Line 7"/>
            <p:cNvSpPr>
              <a:spLocks noChangeShapeType="1"/>
            </p:cNvSpPr>
            <p:nvPr/>
          </p:nvSpPr>
          <p:spPr bwMode="auto">
            <a:xfrm>
              <a:off x="768" y="1296"/>
              <a:ext cx="0" cy="240"/>
            </a:xfrm>
            <a:prstGeom prst="line">
              <a:avLst/>
            </a:prstGeom>
            <a:noFill/>
            <a:ln w="38100">
              <a:solidFill>
                <a:schemeClr val="tx1"/>
              </a:solidFill>
              <a:round/>
              <a:headEnd/>
              <a:tailEnd/>
            </a:ln>
            <a:effectLst/>
          </p:spPr>
          <p:txBody>
            <a:bodyPr/>
            <a:lstStyle/>
            <a:p>
              <a:endParaRPr lang="pt-BR"/>
            </a:p>
          </p:txBody>
        </p:sp>
        <p:sp>
          <p:nvSpPr>
            <p:cNvPr id="32776" name="Line 8"/>
            <p:cNvSpPr>
              <a:spLocks noChangeShapeType="1"/>
            </p:cNvSpPr>
            <p:nvPr/>
          </p:nvSpPr>
          <p:spPr bwMode="auto">
            <a:xfrm>
              <a:off x="960" y="672"/>
              <a:ext cx="0" cy="384"/>
            </a:xfrm>
            <a:prstGeom prst="line">
              <a:avLst/>
            </a:prstGeom>
            <a:noFill/>
            <a:ln w="38100">
              <a:solidFill>
                <a:schemeClr val="tx1"/>
              </a:solidFill>
              <a:round/>
              <a:headEnd/>
              <a:tailEnd/>
            </a:ln>
            <a:effectLst/>
          </p:spPr>
          <p:txBody>
            <a:bodyPr wrap="none" anchor="ctr"/>
            <a:lstStyle/>
            <a:p>
              <a:endParaRPr lang="pt-BR"/>
            </a:p>
          </p:txBody>
        </p:sp>
      </p:grpSp>
      <p:sp>
        <p:nvSpPr>
          <p:cNvPr id="32778" name="Text Box 10"/>
          <p:cNvSpPr txBox="1">
            <a:spLocks noChangeArrowheads="1"/>
          </p:cNvSpPr>
          <p:nvPr/>
        </p:nvSpPr>
        <p:spPr bwMode="auto">
          <a:xfrm>
            <a:off x="3352800" y="304800"/>
            <a:ext cx="51054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 </a:t>
            </a:r>
            <a:r>
              <a:rPr lang="pt-BR" b="1">
                <a:solidFill>
                  <a:srgbClr val="00FFFF"/>
                </a:solidFill>
              </a:rPr>
              <a:t>1,3-dimetil</a:t>
            </a:r>
            <a:r>
              <a:rPr lang="pt-BR" b="1">
                <a:solidFill>
                  <a:srgbClr val="990033"/>
                </a:solidFill>
              </a:rPr>
              <a:t>-</a:t>
            </a:r>
            <a:r>
              <a:rPr lang="pt-BR" b="1">
                <a:solidFill>
                  <a:srgbClr val="66FF33"/>
                </a:solidFill>
              </a:rPr>
              <a:t>ciclo</a:t>
            </a:r>
            <a:r>
              <a:rPr lang="en-US" b="1">
                <a:solidFill>
                  <a:srgbClr val="66FF33"/>
                </a:solidFill>
              </a:rPr>
              <a:t>-h</a:t>
            </a:r>
            <a:r>
              <a:rPr lang="pt-BR" b="1">
                <a:solidFill>
                  <a:srgbClr val="66FF33"/>
                </a:solidFill>
              </a:rPr>
              <a:t>exeno</a:t>
            </a:r>
          </a:p>
          <a:p>
            <a:pPr>
              <a:spcBef>
                <a:spcPct val="50000"/>
              </a:spcBef>
            </a:pPr>
            <a:r>
              <a:rPr lang="pt-BR" b="1"/>
              <a:t>Incorreto : 1,5-dimetil-ciclo</a:t>
            </a:r>
            <a:r>
              <a:rPr lang="en-US" b="1"/>
              <a:t>-h</a:t>
            </a:r>
            <a:r>
              <a:rPr lang="pt-BR" b="1"/>
              <a:t>exeno</a:t>
            </a:r>
          </a:p>
        </p:txBody>
      </p:sp>
      <p:sp>
        <p:nvSpPr>
          <p:cNvPr id="32779" name="Text Box 11"/>
          <p:cNvSpPr txBox="1">
            <a:spLocks noChangeArrowheads="1"/>
          </p:cNvSpPr>
          <p:nvPr/>
        </p:nvSpPr>
        <p:spPr bwMode="auto">
          <a:xfrm>
            <a:off x="1447800" y="7620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32780" name="Text Box 12"/>
          <p:cNvSpPr txBox="1">
            <a:spLocks noChangeArrowheads="1"/>
          </p:cNvSpPr>
          <p:nvPr/>
        </p:nvSpPr>
        <p:spPr bwMode="auto">
          <a:xfrm>
            <a:off x="1447800" y="1447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2</a:t>
            </a:r>
          </a:p>
        </p:txBody>
      </p:sp>
      <p:sp>
        <p:nvSpPr>
          <p:cNvPr id="32781" name="Text Box 13"/>
          <p:cNvSpPr txBox="1">
            <a:spLocks noChangeArrowheads="1"/>
          </p:cNvSpPr>
          <p:nvPr/>
        </p:nvSpPr>
        <p:spPr bwMode="auto">
          <a:xfrm>
            <a:off x="1066800" y="1676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32782" name="Text Box 14"/>
          <p:cNvSpPr txBox="1">
            <a:spLocks noChangeArrowheads="1"/>
          </p:cNvSpPr>
          <p:nvPr/>
        </p:nvSpPr>
        <p:spPr bwMode="auto">
          <a:xfrm>
            <a:off x="685800" y="1447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4</a:t>
            </a:r>
          </a:p>
        </p:txBody>
      </p:sp>
      <p:sp>
        <p:nvSpPr>
          <p:cNvPr id="32783" name="Text Box 15"/>
          <p:cNvSpPr txBox="1">
            <a:spLocks noChangeArrowheads="1"/>
          </p:cNvSpPr>
          <p:nvPr/>
        </p:nvSpPr>
        <p:spPr bwMode="auto">
          <a:xfrm>
            <a:off x="1066800" y="609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sp>
        <p:nvSpPr>
          <p:cNvPr id="32784" name="Text Box 16"/>
          <p:cNvSpPr txBox="1">
            <a:spLocks noChangeArrowheads="1"/>
          </p:cNvSpPr>
          <p:nvPr/>
        </p:nvSpPr>
        <p:spPr bwMode="auto">
          <a:xfrm>
            <a:off x="685800" y="838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5</a:t>
            </a:r>
          </a:p>
        </p:txBody>
      </p:sp>
      <p:sp>
        <p:nvSpPr>
          <p:cNvPr id="32792" name="Text Box 24"/>
          <p:cNvSpPr txBox="1">
            <a:spLocks noChangeArrowheads="1"/>
          </p:cNvSpPr>
          <p:nvPr/>
        </p:nvSpPr>
        <p:spPr bwMode="auto">
          <a:xfrm>
            <a:off x="3505200" y="4114800"/>
            <a:ext cx="51054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 </a:t>
            </a:r>
            <a:r>
              <a:rPr lang="pt-BR" b="1">
                <a:solidFill>
                  <a:srgbClr val="00FFFF"/>
                </a:solidFill>
              </a:rPr>
              <a:t>1-etil-3-metil-</a:t>
            </a:r>
            <a:r>
              <a:rPr lang="pt-BR" b="1">
                <a:solidFill>
                  <a:srgbClr val="66FF33"/>
                </a:solidFill>
              </a:rPr>
              <a:t>ciclo</a:t>
            </a:r>
            <a:r>
              <a:rPr lang="en-US" b="1">
                <a:solidFill>
                  <a:srgbClr val="66FF33"/>
                </a:solidFill>
              </a:rPr>
              <a:t>-</a:t>
            </a:r>
            <a:r>
              <a:rPr lang="pt-BR" b="1">
                <a:solidFill>
                  <a:srgbClr val="66FF33"/>
                </a:solidFill>
              </a:rPr>
              <a:t>buteno</a:t>
            </a:r>
          </a:p>
          <a:p>
            <a:pPr>
              <a:spcBef>
                <a:spcPct val="50000"/>
              </a:spcBef>
            </a:pPr>
            <a:r>
              <a:rPr lang="pt-BR" b="1"/>
              <a:t>Incorreto : 1-etil-4-metil-ciclo</a:t>
            </a:r>
            <a:r>
              <a:rPr lang="en-US" b="1"/>
              <a:t>-h</a:t>
            </a:r>
            <a:r>
              <a:rPr lang="pt-BR" b="1"/>
              <a:t>exeno</a:t>
            </a:r>
          </a:p>
        </p:txBody>
      </p:sp>
      <p:sp>
        <p:nvSpPr>
          <p:cNvPr id="32793" name="Text Box 25"/>
          <p:cNvSpPr txBox="1">
            <a:spLocks noChangeArrowheads="1"/>
          </p:cNvSpPr>
          <p:nvPr/>
        </p:nvSpPr>
        <p:spPr bwMode="auto">
          <a:xfrm>
            <a:off x="533400" y="4495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32794" name="Text Box 26"/>
          <p:cNvSpPr txBox="1">
            <a:spLocks noChangeArrowheads="1"/>
          </p:cNvSpPr>
          <p:nvPr/>
        </p:nvSpPr>
        <p:spPr bwMode="auto">
          <a:xfrm>
            <a:off x="2362200" y="4495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990033"/>
                </a:solidFill>
              </a:rPr>
              <a:t>4</a:t>
            </a:r>
          </a:p>
        </p:txBody>
      </p:sp>
      <p:sp>
        <p:nvSpPr>
          <p:cNvPr id="32795" name="Text Box 27"/>
          <p:cNvSpPr txBox="1">
            <a:spLocks noChangeArrowheads="1"/>
          </p:cNvSpPr>
          <p:nvPr/>
        </p:nvSpPr>
        <p:spPr bwMode="auto">
          <a:xfrm>
            <a:off x="457200" y="3505200"/>
            <a:ext cx="457200" cy="336550"/>
          </a:xfrm>
          <a:prstGeom prst="rect">
            <a:avLst/>
          </a:prstGeom>
          <a:noFill/>
          <a:ln w="9525">
            <a:noFill/>
            <a:miter lim="800000"/>
            <a:headEnd/>
            <a:tailEnd/>
          </a:ln>
          <a:effectLst/>
        </p:spPr>
        <p:txBody>
          <a:bodyPr>
            <a:spAutoFit/>
          </a:bodyPr>
          <a:lstStyle/>
          <a:p>
            <a:pPr>
              <a:spcBef>
                <a:spcPct val="50000"/>
              </a:spcBef>
            </a:pPr>
            <a:r>
              <a:rPr lang="pt-BR" b="1" baseline="-25000">
                <a:solidFill>
                  <a:srgbClr val="990033"/>
                </a:solidFill>
              </a:rPr>
              <a:t>2</a:t>
            </a:r>
            <a:endParaRPr lang="pt-BR" baseline="-25000">
              <a:solidFill>
                <a:srgbClr val="00FFFF"/>
              </a:solidFill>
            </a:endParaRPr>
          </a:p>
        </p:txBody>
      </p:sp>
      <p:grpSp>
        <p:nvGrpSpPr>
          <p:cNvPr id="32798" name="Group 30"/>
          <p:cNvGrpSpPr>
            <a:grpSpLocks/>
          </p:cNvGrpSpPr>
          <p:nvPr/>
        </p:nvGrpSpPr>
        <p:grpSpPr bwMode="auto">
          <a:xfrm>
            <a:off x="533400" y="3429000"/>
            <a:ext cx="4114800" cy="2209800"/>
            <a:chOff x="336" y="2160"/>
            <a:chExt cx="2592" cy="1392"/>
          </a:xfrm>
        </p:grpSpPr>
        <p:sp>
          <p:nvSpPr>
            <p:cNvPr id="32788" name="Line 20"/>
            <p:cNvSpPr>
              <a:spLocks noChangeShapeType="1"/>
            </p:cNvSpPr>
            <p:nvPr/>
          </p:nvSpPr>
          <p:spPr bwMode="auto">
            <a:xfrm>
              <a:off x="1488" y="2352"/>
              <a:ext cx="240" cy="0"/>
            </a:xfrm>
            <a:prstGeom prst="line">
              <a:avLst/>
            </a:prstGeom>
            <a:noFill/>
            <a:ln w="38100">
              <a:solidFill>
                <a:schemeClr val="tx1"/>
              </a:solidFill>
              <a:round/>
              <a:headEnd/>
              <a:tailEnd/>
            </a:ln>
            <a:effectLst/>
          </p:spPr>
          <p:txBody>
            <a:bodyPr wrap="none" anchor="ctr"/>
            <a:lstStyle/>
            <a:p>
              <a:endParaRPr lang="pt-BR"/>
            </a:p>
          </p:txBody>
        </p:sp>
        <p:sp>
          <p:nvSpPr>
            <p:cNvPr id="32785" name="Rectangle 17"/>
            <p:cNvSpPr>
              <a:spLocks noChangeArrowheads="1"/>
            </p:cNvSpPr>
            <p:nvPr/>
          </p:nvSpPr>
          <p:spPr bwMode="auto">
            <a:xfrm>
              <a:off x="528" y="2352"/>
              <a:ext cx="960" cy="672"/>
            </a:xfrm>
            <a:prstGeom prst="rect">
              <a:avLst/>
            </a:prstGeom>
            <a:noFill/>
            <a:ln w="38100">
              <a:solidFill>
                <a:schemeClr val="tx1"/>
              </a:solidFill>
              <a:miter lim="800000"/>
              <a:headEnd/>
              <a:tailEnd/>
            </a:ln>
            <a:effectLst/>
          </p:spPr>
          <p:txBody>
            <a:bodyPr wrap="none" anchor="ctr"/>
            <a:lstStyle/>
            <a:p>
              <a:endParaRPr lang="pt-BR"/>
            </a:p>
          </p:txBody>
        </p:sp>
        <p:sp>
          <p:nvSpPr>
            <p:cNvPr id="32786" name="Line 18"/>
            <p:cNvSpPr>
              <a:spLocks noChangeShapeType="1"/>
            </p:cNvSpPr>
            <p:nvPr/>
          </p:nvSpPr>
          <p:spPr bwMode="auto">
            <a:xfrm>
              <a:off x="720" y="2448"/>
              <a:ext cx="528" cy="0"/>
            </a:xfrm>
            <a:prstGeom prst="line">
              <a:avLst/>
            </a:prstGeom>
            <a:noFill/>
            <a:ln w="38100">
              <a:solidFill>
                <a:schemeClr val="tx1"/>
              </a:solidFill>
              <a:round/>
              <a:headEnd/>
              <a:tailEnd/>
            </a:ln>
            <a:effectLst/>
          </p:spPr>
          <p:txBody>
            <a:bodyPr wrap="none" anchor="ctr"/>
            <a:lstStyle/>
            <a:p>
              <a:endParaRPr lang="pt-BR"/>
            </a:p>
          </p:txBody>
        </p:sp>
        <p:sp>
          <p:nvSpPr>
            <p:cNvPr id="32787" name="Line 19"/>
            <p:cNvSpPr>
              <a:spLocks noChangeShapeType="1"/>
            </p:cNvSpPr>
            <p:nvPr/>
          </p:nvSpPr>
          <p:spPr bwMode="auto">
            <a:xfrm>
              <a:off x="528" y="2976"/>
              <a:ext cx="0" cy="336"/>
            </a:xfrm>
            <a:prstGeom prst="line">
              <a:avLst/>
            </a:prstGeom>
            <a:noFill/>
            <a:ln w="38100">
              <a:solidFill>
                <a:schemeClr val="tx1"/>
              </a:solidFill>
              <a:round/>
              <a:headEnd/>
              <a:tailEnd/>
            </a:ln>
            <a:effectLst/>
          </p:spPr>
          <p:txBody>
            <a:bodyPr wrap="none" anchor="ctr"/>
            <a:lstStyle/>
            <a:p>
              <a:endParaRPr lang="pt-BR"/>
            </a:p>
          </p:txBody>
        </p:sp>
        <p:sp>
          <p:nvSpPr>
            <p:cNvPr id="32789" name="Text Box 21"/>
            <p:cNvSpPr txBox="1">
              <a:spLocks noChangeArrowheads="1"/>
            </p:cNvSpPr>
            <p:nvPr/>
          </p:nvSpPr>
          <p:spPr bwMode="auto">
            <a:xfrm>
              <a:off x="1680" y="2160"/>
              <a:ext cx="1248" cy="288"/>
            </a:xfrm>
            <a:prstGeom prst="rect">
              <a:avLst/>
            </a:prstGeom>
            <a:noFill/>
            <a:ln w="9525">
              <a:noFill/>
              <a:miter lim="800000"/>
              <a:headEnd/>
              <a:tailEnd/>
            </a:ln>
            <a:effectLst/>
          </p:spPr>
          <p:txBody>
            <a:bodyPr>
              <a:spAutoFit/>
            </a:bodyPr>
            <a:lstStyle/>
            <a:p>
              <a:pPr>
                <a:spcBef>
                  <a:spcPct val="50000"/>
                </a:spcBef>
              </a:pPr>
              <a:r>
                <a:rPr lang="pt-BR" b="1"/>
                <a:t>CH</a:t>
              </a:r>
              <a:r>
                <a:rPr lang="pt-BR" b="1" baseline="-25000"/>
                <a:t>2</a:t>
              </a:r>
              <a:r>
                <a:rPr lang="pt-BR" b="1"/>
                <a:t> — CH</a:t>
              </a:r>
              <a:r>
                <a:rPr lang="pt-BR" b="1" baseline="-25000"/>
                <a:t>3</a:t>
              </a:r>
            </a:p>
          </p:txBody>
        </p:sp>
        <p:sp>
          <p:nvSpPr>
            <p:cNvPr id="32790" name="Rectangle 22"/>
            <p:cNvSpPr>
              <a:spLocks noChangeArrowheads="1"/>
            </p:cNvSpPr>
            <p:nvPr/>
          </p:nvSpPr>
          <p:spPr bwMode="auto">
            <a:xfrm>
              <a:off x="336" y="3264"/>
              <a:ext cx="468" cy="288"/>
            </a:xfrm>
            <a:prstGeom prst="rect">
              <a:avLst/>
            </a:prstGeom>
            <a:noFill/>
            <a:ln w="9525">
              <a:noFill/>
              <a:miter lim="800000"/>
              <a:headEnd/>
              <a:tailEnd/>
            </a:ln>
            <a:effectLst/>
          </p:spPr>
          <p:txBody>
            <a:bodyPr wrap="none">
              <a:spAutoFit/>
            </a:bodyPr>
            <a:lstStyle/>
            <a:p>
              <a:r>
                <a:rPr lang="pt-BR" b="1"/>
                <a:t>CH</a:t>
              </a:r>
              <a:r>
                <a:rPr lang="pt-BR" b="1" baseline="-25000"/>
                <a:t>3</a:t>
              </a:r>
            </a:p>
          </p:txBody>
        </p:sp>
      </p:grpSp>
      <p:sp>
        <p:nvSpPr>
          <p:cNvPr id="32796" name="Text Box 28"/>
          <p:cNvSpPr txBox="1">
            <a:spLocks noChangeArrowheads="1"/>
          </p:cNvSpPr>
          <p:nvPr/>
        </p:nvSpPr>
        <p:spPr bwMode="auto">
          <a:xfrm>
            <a:off x="2286000" y="3429000"/>
            <a:ext cx="457200" cy="336550"/>
          </a:xfrm>
          <a:prstGeom prst="rect">
            <a:avLst/>
          </a:prstGeom>
          <a:noFill/>
          <a:ln w="9525">
            <a:noFill/>
            <a:miter lim="800000"/>
            <a:headEnd/>
            <a:tailEnd/>
          </a:ln>
          <a:effectLst/>
        </p:spPr>
        <p:txBody>
          <a:bodyPr>
            <a:spAutoFit/>
          </a:bodyPr>
          <a:lstStyle/>
          <a:p>
            <a:pPr>
              <a:spcBef>
                <a:spcPct val="50000"/>
              </a:spcBef>
            </a:pPr>
            <a:r>
              <a:rPr lang="pt-BR" b="1" baseline="-25000">
                <a:solidFill>
                  <a:srgbClr val="00FFFF"/>
                </a:solidFill>
              </a:rPr>
              <a:t>1</a:t>
            </a:r>
            <a:endParaRPr lang="pt-BR" baseline="-25000">
              <a:solidFill>
                <a:srgbClr val="00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2777"/>
                                        </p:tgtEl>
                                        <p:attrNameLst>
                                          <p:attrName>style.visibility</p:attrName>
                                        </p:attrNameLst>
                                      </p:cBhvr>
                                      <p:to>
                                        <p:strVal val="visible"/>
                                      </p:to>
                                    </p:set>
                                    <p:animEffect transition="in" filter="dissolve">
                                      <p:cBhvr>
                                        <p:cTn id="7" dur="500"/>
                                        <p:tgtEl>
                                          <p:spTgt spid="3277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2779"/>
                                        </p:tgtEl>
                                        <p:attrNameLst>
                                          <p:attrName>style.visibility</p:attrName>
                                        </p:attrNameLst>
                                      </p:cBhvr>
                                      <p:to>
                                        <p:strVal val="visible"/>
                                      </p:to>
                                    </p:set>
                                    <p:animEffect transition="in" filter="dissolve">
                                      <p:cBhvr>
                                        <p:cTn id="12" dur="500"/>
                                        <p:tgtEl>
                                          <p:spTgt spid="3277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2780"/>
                                        </p:tgtEl>
                                        <p:attrNameLst>
                                          <p:attrName>style.visibility</p:attrName>
                                        </p:attrNameLst>
                                      </p:cBhvr>
                                      <p:to>
                                        <p:strVal val="visible"/>
                                      </p:to>
                                    </p:set>
                                    <p:animEffect transition="in" filter="dissolve">
                                      <p:cBhvr>
                                        <p:cTn id="17" dur="500"/>
                                        <p:tgtEl>
                                          <p:spTgt spid="3278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2781"/>
                                        </p:tgtEl>
                                        <p:attrNameLst>
                                          <p:attrName>style.visibility</p:attrName>
                                        </p:attrNameLst>
                                      </p:cBhvr>
                                      <p:to>
                                        <p:strVal val="visible"/>
                                      </p:to>
                                    </p:set>
                                    <p:animEffect transition="in" filter="dissolve">
                                      <p:cBhvr>
                                        <p:cTn id="22" dur="500"/>
                                        <p:tgtEl>
                                          <p:spTgt spid="3278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2782"/>
                                        </p:tgtEl>
                                        <p:attrNameLst>
                                          <p:attrName>style.visibility</p:attrName>
                                        </p:attrNameLst>
                                      </p:cBhvr>
                                      <p:to>
                                        <p:strVal val="visible"/>
                                      </p:to>
                                    </p:set>
                                    <p:animEffect transition="in" filter="dissolve">
                                      <p:cBhvr>
                                        <p:cTn id="27" dur="500"/>
                                        <p:tgtEl>
                                          <p:spTgt spid="3278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2784"/>
                                        </p:tgtEl>
                                        <p:attrNameLst>
                                          <p:attrName>style.visibility</p:attrName>
                                        </p:attrNameLst>
                                      </p:cBhvr>
                                      <p:to>
                                        <p:strVal val="visible"/>
                                      </p:to>
                                    </p:set>
                                    <p:animEffect transition="in" filter="dissolve">
                                      <p:cBhvr>
                                        <p:cTn id="32" dur="500"/>
                                        <p:tgtEl>
                                          <p:spTgt spid="3278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2783"/>
                                        </p:tgtEl>
                                        <p:attrNameLst>
                                          <p:attrName>style.visibility</p:attrName>
                                        </p:attrNameLst>
                                      </p:cBhvr>
                                      <p:to>
                                        <p:strVal val="visible"/>
                                      </p:to>
                                    </p:set>
                                    <p:animEffect transition="in" filter="dissolve">
                                      <p:cBhvr>
                                        <p:cTn id="37" dur="500"/>
                                        <p:tgtEl>
                                          <p:spTgt spid="32783"/>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32778"/>
                                        </p:tgtEl>
                                        <p:attrNameLst>
                                          <p:attrName>style.visibility</p:attrName>
                                        </p:attrNameLst>
                                      </p:cBhvr>
                                      <p:to>
                                        <p:strVal val="visible"/>
                                      </p:to>
                                    </p:set>
                                    <p:anim calcmode="lin" valueType="num">
                                      <p:cBhvr additive="base">
                                        <p:cTn id="42" dur="500" fill="hold"/>
                                        <p:tgtEl>
                                          <p:spTgt spid="32778"/>
                                        </p:tgtEl>
                                        <p:attrNameLst>
                                          <p:attrName>ppt_x</p:attrName>
                                        </p:attrNameLst>
                                      </p:cBhvr>
                                      <p:tavLst>
                                        <p:tav tm="0">
                                          <p:val>
                                            <p:strVal val="1+#ppt_w/2"/>
                                          </p:val>
                                        </p:tav>
                                        <p:tav tm="100000">
                                          <p:val>
                                            <p:strVal val="#ppt_x"/>
                                          </p:val>
                                        </p:tav>
                                      </p:tavLst>
                                    </p:anim>
                                    <p:anim calcmode="lin" valueType="num">
                                      <p:cBhvr additive="base">
                                        <p:cTn id="43" dur="500" fill="hold"/>
                                        <p:tgtEl>
                                          <p:spTgt spid="3277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32798"/>
                                        </p:tgtEl>
                                        <p:attrNameLst>
                                          <p:attrName>style.visibility</p:attrName>
                                        </p:attrNameLst>
                                      </p:cBhvr>
                                      <p:to>
                                        <p:strVal val="visible"/>
                                      </p:to>
                                    </p:set>
                                    <p:animEffect transition="in" filter="dissolve">
                                      <p:cBhvr>
                                        <p:cTn id="48" dur="500"/>
                                        <p:tgtEl>
                                          <p:spTgt spid="32798"/>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32796"/>
                                        </p:tgtEl>
                                        <p:attrNameLst>
                                          <p:attrName>style.visibility</p:attrName>
                                        </p:attrNameLst>
                                      </p:cBhvr>
                                      <p:to>
                                        <p:strVal val="visible"/>
                                      </p:to>
                                    </p:set>
                                    <p:animEffect transition="in" filter="dissolve">
                                      <p:cBhvr>
                                        <p:cTn id="53" dur="500"/>
                                        <p:tgtEl>
                                          <p:spTgt spid="32796"/>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32795"/>
                                        </p:tgtEl>
                                        <p:attrNameLst>
                                          <p:attrName>style.visibility</p:attrName>
                                        </p:attrNameLst>
                                      </p:cBhvr>
                                      <p:to>
                                        <p:strVal val="visible"/>
                                      </p:to>
                                    </p:set>
                                    <p:animEffect transition="in" filter="dissolve">
                                      <p:cBhvr>
                                        <p:cTn id="58" dur="500"/>
                                        <p:tgtEl>
                                          <p:spTgt spid="32795"/>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32793"/>
                                        </p:tgtEl>
                                        <p:attrNameLst>
                                          <p:attrName>style.visibility</p:attrName>
                                        </p:attrNameLst>
                                      </p:cBhvr>
                                      <p:to>
                                        <p:strVal val="visible"/>
                                      </p:to>
                                    </p:set>
                                    <p:animEffect transition="in" filter="dissolve">
                                      <p:cBhvr>
                                        <p:cTn id="63" dur="500"/>
                                        <p:tgtEl>
                                          <p:spTgt spid="32793"/>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32794"/>
                                        </p:tgtEl>
                                        <p:attrNameLst>
                                          <p:attrName>style.visibility</p:attrName>
                                        </p:attrNameLst>
                                      </p:cBhvr>
                                      <p:to>
                                        <p:strVal val="visible"/>
                                      </p:to>
                                    </p:set>
                                    <p:animEffect transition="in" filter="dissolve">
                                      <p:cBhvr>
                                        <p:cTn id="68" dur="500"/>
                                        <p:tgtEl>
                                          <p:spTgt spid="32794"/>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2792"/>
                                        </p:tgtEl>
                                        <p:attrNameLst>
                                          <p:attrName>style.visibility</p:attrName>
                                        </p:attrNameLst>
                                      </p:cBhvr>
                                      <p:to>
                                        <p:strVal val="visible"/>
                                      </p:to>
                                    </p:set>
                                    <p:anim calcmode="lin" valueType="num">
                                      <p:cBhvr additive="base">
                                        <p:cTn id="73" dur="500" fill="hold"/>
                                        <p:tgtEl>
                                          <p:spTgt spid="32792"/>
                                        </p:tgtEl>
                                        <p:attrNameLst>
                                          <p:attrName>ppt_x</p:attrName>
                                        </p:attrNameLst>
                                      </p:cBhvr>
                                      <p:tavLst>
                                        <p:tav tm="0">
                                          <p:val>
                                            <p:strVal val="1+#ppt_w/2"/>
                                          </p:val>
                                        </p:tav>
                                        <p:tav tm="100000">
                                          <p:val>
                                            <p:strVal val="#ppt_x"/>
                                          </p:val>
                                        </p:tav>
                                      </p:tavLst>
                                    </p:anim>
                                    <p:anim calcmode="lin" valueType="num">
                                      <p:cBhvr additive="base">
                                        <p:cTn id="74" dur="500" fill="hold"/>
                                        <p:tgtEl>
                                          <p:spTgt spid="327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8" grpId="0" autoUpdateAnimBg="0"/>
      <p:bldP spid="32779" grpId="0" autoUpdateAnimBg="0"/>
      <p:bldP spid="32780" grpId="0" autoUpdateAnimBg="0"/>
      <p:bldP spid="32781" grpId="0" autoUpdateAnimBg="0"/>
      <p:bldP spid="32782" grpId="0" autoUpdateAnimBg="0"/>
      <p:bldP spid="32783" grpId="0" autoUpdateAnimBg="0"/>
      <p:bldP spid="32784" grpId="0" autoUpdateAnimBg="0"/>
      <p:bldP spid="32792" grpId="0" autoUpdateAnimBg="0"/>
      <p:bldP spid="32793" grpId="0" autoUpdateAnimBg="0"/>
      <p:bldP spid="32794" grpId="0" autoUpdateAnimBg="0"/>
      <p:bldP spid="32795" grpId="0" autoUpdateAnimBg="0"/>
      <p:bldP spid="3279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381000" y="1447800"/>
            <a:ext cx="8458200" cy="118745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Os compostos aromáticos também podem apresentar grupos orgânicos ligados ao anel aromático, portanto devem ser considerados na nomenclatura também. </a:t>
            </a:r>
          </a:p>
        </p:txBody>
      </p:sp>
      <p:sp>
        <p:nvSpPr>
          <p:cNvPr id="24580" name="Text Box 4"/>
          <p:cNvSpPr txBox="1">
            <a:spLocks noChangeArrowheads="1"/>
          </p:cNvSpPr>
          <p:nvPr/>
        </p:nvSpPr>
        <p:spPr bwMode="auto">
          <a:xfrm>
            <a:off x="685800" y="3581400"/>
            <a:ext cx="79248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Eles obedecem as mesmas regras dos hidrocarbonetos ramificados, ou seja, a regra dos menores números  (numerar os carbonos do ciclo, no sentido horário ou anti-horário, para dar aos grupos orgânicos os menores números possíveis.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0-#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1+#ppt_w/2"/>
                                          </p:val>
                                        </p:tav>
                                        <p:tav tm="100000">
                                          <p:val>
                                            <p:strVal val="#ppt_x"/>
                                          </p:val>
                                        </p:tav>
                                      </p:tavLst>
                                    </p:anim>
                                    <p:anim calcmode="lin" valueType="num">
                                      <p:cBhvr additive="base">
                                        <p:cTn id="14"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12" name="Group 12"/>
          <p:cNvGrpSpPr>
            <a:grpSpLocks/>
          </p:cNvGrpSpPr>
          <p:nvPr/>
        </p:nvGrpSpPr>
        <p:grpSpPr bwMode="auto">
          <a:xfrm>
            <a:off x="990600" y="381000"/>
            <a:ext cx="1219200" cy="2116138"/>
            <a:chOff x="624" y="240"/>
            <a:chExt cx="768" cy="1333"/>
          </a:xfrm>
        </p:grpSpPr>
        <p:sp>
          <p:nvSpPr>
            <p:cNvPr id="25605" name="AutoShape 5"/>
            <p:cNvSpPr>
              <a:spLocks noChangeArrowheads="1"/>
            </p:cNvSpPr>
            <p:nvPr/>
          </p:nvSpPr>
          <p:spPr bwMode="auto">
            <a:xfrm rot="-16303096">
              <a:off x="500" y="796"/>
              <a:ext cx="901" cy="653"/>
            </a:xfrm>
            <a:prstGeom prst="hexagon">
              <a:avLst>
                <a:gd name="adj" fmla="val 34495"/>
                <a:gd name="vf" fmla="val 115470"/>
              </a:avLst>
            </a:prstGeom>
            <a:noFill/>
            <a:ln w="38100">
              <a:solidFill>
                <a:schemeClr val="tx1"/>
              </a:solidFill>
              <a:miter lim="800000"/>
              <a:headEnd/>
              <a:tailEnd/>
            </a:ln>
            <a:effectLst/>
          </p:spPr>
          <p:txBody>
            <a:bodyPr wrap="none" anchor="ctr"/>
            <a:lstStyle/>
            <a:p>
              <a:endParaRPr lang="pt-BR"/>
            </a:p>
          </p:txBody>
        </p:sp>
        <p:sp>
          <p:nvSpPr>
            <p:cNvPr id="25606" name="Text Box 6"/>
            <p:cNvSpPr txBox="1">
              <a:spLocks noChangeArrowheads="1"/>
            </p:cNvSpPr>
            <p:nvPr/>
          </p:nvSpPr>
          <p:spPr bwMode="auto">
            <a:xfrm>
              <a:off x="768" y="240"/>
              <a:ext cx="624" cy="288"/>
            </a:xfrm>
            <a:prstGeom prst="rect">
              <a:avLst/>
            </a:prstGeom>
            <a:noFill/>
            <a:ln w="38100">
              <a:noFill/>
              <a:miter lim="800000"/>
              <a:headEnd/>
              <a:tailEnd/>
            </a:ln>
            <a:effectLst/>
          </p:spPr>
          <p:txBody>
            <a:bodyPr>
              <a:spAutoFit/>
            </a:bodyPr>
            <a:lstStyle/>
            <a:p>
              <a:pPr>
                <a:spcBef>
                  <a:spcPct val="50000"/>
                </a:spcBef>
              </a:pPr>
              <a:r>
                <a:rPr lang="pt-BR" b="1"/>
                <a:t>CH</a:t>
              </a:r>
              <a:r>
                <a:rPr lang="pt-BR" b="1" baseline="-25000"/>
                <a:t>3</a:t>
              </a:r>
            </a:p>
          </p:txBody>
        </p:sp>
        <p:sp>
          <p:nvSpPr>
            <p:cNvPr id="25607" name="Line 7"/>
            <p:cNvSpPr>
              <a:spLocks noChangeShapeType="1"/>
            </p:cNvSpPr>
            <p:nvPr/>
          </p:nvSpPr>
          <p:spPr bwMode="auto">
            <a:xfrm flipV="1">
              <a:off x="960" y="480"/>
              <a:ext cx="0" cy="192"/>
            </a:xfrm>
            <a:prstGeom prst="line">
              <a:avLst/>
            </a:prstGeom>
            <a:noFill/>
            <a:ln w="38100">
              <a:solidFill>
                <a:schemeClr val="tx1"/>
              </a:solidFill>
              <a:round/>
              <a:headEnd/>
              <a:tailEnd/>
            </a:ln>
            <a:effectLst/>
          </p:spPr>
          <p:txBody>
            <a:bodyPr/>
            <a:lstStyle/>
            <a:p>
              <a:endParaRPr lang="pt-BR"/>
            </a:p>
          </p:txBody>
        </p:sp>
        <p:sp>
          <p:nvSpPr>
            <p:cNvPr id="25608" name="Oval 8"/>
            <p:cNvSpPr>
              <a:spLocks noChangeArrowheads="1"/>
            </p:cNvSpPr>
            <p:nvPr/>
          </p:nvSpPr>
          <p:spPr bwMode="auto">
            <a:xfrm>
              <a:off x="864" y="912"/>
              <a:ext cx="192" cy="384"/>
            </a:xfrm>
            <a:prstGeom prst="ellipse">
              <a:avLst/>
            </a:prstGeom>
            <a:noFill/>
            <a:ln w="38100">
              <a:solidFill>
                <a:schemeClr val="tx1"/>
              </a:solidFill>
              <a:round/>
              <a:headEnd/>
              <a:tailEnd/>
            </a:ln>
            <a:effectLst/>
          </p:spPr>
          <p:txBody>
            <a:bodyPr wrap="none" anchor="ctr"/>
            <a:lstStyle/>
            <a:p>
              <a:endParaRPr lang="pt-BR"/>
            </a:p>
          </p:txBody>
        </p:sp>
      </p:grpSp>
      <p:sp>
        <p:nvSpPr>
          <p:cNvPr id="25609" name="Text Box 9"/>
          <p:cNvSpPr txBox="1">
            <a:spLocks noChangeArrowheads="1"/>
          </p:cNvSpPr>
          <p:nvPr/>
        </p:nvSpPr>
        <p:spPr bwMode="auto">
          <a:xfrm>
            <a:off x="3657600" y="381000"/>
            <a:ext cx="48768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Havendo apenas um grupo orgânico ligado a um ciclo, não é necessário indicar a posição desse grupo, pois sempre estará ligado no carbono número 1.</a:t>
            </a:r>
          </a:p>
        </p:txBody>
      </p:sp>
      <p:sp>
        <p:nvSpPr>
          <p:cNvPr id="25610" name="Text Box 10"/>
          <p:cNvSpPr txBox="1">
            <a:spLocks noChangeArrowheads="1"/>
          </p:cNvSpPr>
          <p:nvPr/>
        </p:nvSpPr>
        <p:spPr bwMode="auto">
          <a:xfrm>
            <a:off x="457200" y="3276600"/>
            <a:ext cx="6553200" cy="1004888"/>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a:t>
            </a:r>
            <a:r>
              <a:rPr lang="pt-BR" b="1">
                <a:solidFill>
                  <a:srgbClr val="FF3300"/>
                </a:solidFill>
              </a:rPr>
              <a:t> </a:t>
            </a:r>
            <a:r>
              <a:rPr lang="pt-BR" b="1">
                <a:solidFill>
                  <a:srgbClr val="00FFFF"/>
                </a:solidFill>
              </a:rPr>
              <a:t>metil-benzeno</a:t>
            </a:r>
            <a:r>
              <a:rPr lang="pt-BR" b="1">
                <a:solidFill>
                  <a:srgbClr val="FF3300"/>
                </a:solidFill>
              </a:rPr>
              <a:t>  </a:t>
            </a:r>
            <a:r>
              <a:rPr lang="pt-BR" b="1">
                <a:solidFill>
                  <a:srgbClr val="660033"/>
                </a:solidFill>
              </a:rPr>
              <a:t>ou</a:t>
            </a:r>
            <a:r>
              <a:rPr lang="pt-BR" b="1">
                <a:solidFill>
                  <a:srgbClr val="FF3300"/>
                </a:solidFill>
              </a:rPr>
              <a:t>  </a:t>
            </a:r>
            <a:r>
              <a:rPr lang="pt-BR" b="1" u="sng">
                <a:solidFill>
                  <a:srgbClr val="66FF33"/>
                </a:solidFill>
                <a:effectLst>
                  <a:outerShdw blurRad="38100" dist="38100" dir="2700000" algn="tl">
                    <a:srgbClr val="000000"/>
                  </a:outerShdw>
                </a:effectLst>
              </a:rPr>
              <a:t>TOLUENO</a:t>
            </a:r>
          </a:p>
          <a:p>
            <a:pPr>
              <a:spcBef>
                <a:spcPct val="50000"/>
              </a:spcBef>
            </a:pPr>
            <a:r>
              <a:rPr lang="pt-BR"/>
              <a:t>Incorreto: 1-metil-benzeno</a:t>
            </a:r>
          </a:p>
        </p:txBody>
      </p:sp>
      <p:sp>
        <p:nvSpPr>
          <p:cNvPr id="25611" name="Text Box 11"/>
          <p:cNvSpPr txBox="1">
            <a:spLocks noChangeArrowheads="1"/>
          </p:cNvSpPr>
          <p:nvPr/>
        </p:nvSpPr>
        <p:spPr bwMode="auto">
          <a:xfrm>
            <a:off x="762000" y="4724400"/>
            <a:ext cx="7543800" cy="822325"/>
          </a:xfrm>
          <a:prstGeom prst="rect">
            <a:avLst/>
          </a:prstGeom>
          <a:noFill/>
          <a:ln w="9525">
            <a:noFill/>
            <a:miter lim="800000"/>
            <a:headEnd/>
            <a:tailEnd/>
          </a:ln>
          <a:effectLst/>
        </p:spPr>
        <p:txBody>
          <a:bodyPr>
            <a:spAutoFit/>
          </a:bodyPr>
          <a:lstStyle/>
          <a:p>
            <a:pPr>
              <a:spcBef>
                <a:spcPct val="50000"/>
              </a:spcBef>
            </a:pPr>
            <a:r>
              <a:rPr lang="pt-BR" b="1" u="sng">
                <a:solidFill>
                  <a:srgbClr val="66FF33"/>
                </a:solidFill>
              </a:rPr>
              <a:t>Tolueno</a:t>
            </a:r>
            <a:r>
              <a:rPr lang="pt-BR" b="1">
                <a:solidFill>
                  <a:srgbClr val="66FF33"/>
                </a:solidFill>
              </a:rPr>
              <a:t> :</a:t>
            </a:r>
            <a:r>
              <a:rPr lang="pt-BR" b="1">
                <a:solidFill>
                  <a:srgbClr val="FF3300"/>
                </a:solidFill>
              </a:rPr>
              <a:t> </a:t>
            </a:r>
            <a:r>
              <a:rPr lang="pt-BR" b="1">
                <a:solidFill>
                  <a:schemeClr val="bg1"/>
                </a:solidFill>
              </a:rPr>
              <a:t>composto ativo da cola de sapateiro, causa dependência e alucinações. </a:t>
            </a:r>
            <a:r>
              <a:rPr lang="pt-BR">
                <a:solidFill>
                  <a:schemeClr val="bg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612"/>
                                        </p:tgtEl>
                                        <p:attrNameLst>
                                          <p:attrName>style.visibility</p:attrName>
                                        </p:attrNameLst>
                                      </p:cBhvr>
                                      <p:to>
                                        <p:strVal val="visible"/>
                                      </p:to>
                                    </p:set>
                                    <p:anim calcmode="lin" valueType="num">
                                      <p:cBhvr additive="base">
                                        <p:cTn id="7" dur="500" fill="hold"/>
                                        <p:tgtEl>
                                          <p:spTgt spid="25612"/>
                                        </p:tgtEl>
                                        <p:attrNameLst>
                                          <p:attrName>ppt_x</p:attrName>
                                        </p:attrNameLst>
                                      </p:cBhvr>
                                      <p:tavLst>
                                        <p:tav tm="0">
                                          <p:val>
                                            <p:strVal val="0-#ppt_w/2"/>
                                          </p:val>
                                        </p:tav>
                                        <p:tav tm="100000">
                                          <p:val>
                                            <p:strVal val="#ppt_x"/>
                                          </p:val>
                                        </p:tav>
                                      </p:tavLst>
                                    </p:anim>
                                    <p:anim calcmode="lin" valueType="num">
                                      <p:cBhvr additive="base">
                                        <p:cTn id="8" dur="500" fill="hold"/>
                                        <p:tgtEl>
                                          <p:spTgt spid="256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5609"/>
                                        </p:tgtEl>
                                        <p:attrNameLst>
                                          <p:attrName>style.visibility</p:attrName>
                                        </p:attrNameLst>
                                      </p:cBhvr>
                                      <p:to>
                                        <p:strVal val="visible"/>
                                      </p:to>
                                    </p:set>
                                    <p:anim calcmode="lin" valueType="num">
                                      <p:cBhvr additive="base">
                                        <p:cTn id="13" dur="500" fill="hold"/>
                                        <p:tgtEl>
                                          <p:spTgt spid="25609"/>
                                        </p:tgtEl>
                                        <p:attrNameLst>
                                          <p:attrName>ppt_x</p:attrName>
                                        </p:attrNameLst>
                                      </p:cBhvr>
                                      <p:tavLst>
                                        <p:tav tm="0">
                                          <p:val>
                                            <p:strVal val="1+#ppt_w/2"/>
                                          </p:val>
                                        </p:tav>
                                        <p:tav tm="100000">
                                          <p:val>
                                            <p:strVal val="#ppt_x"/>
                                          </p:val>
                                        </p:tav>
                                      </p:tavLst>
                                    </p:anim>
                                    <p:anim calcmode="lin" valueType="num">
                                      <p:cBhvr additive="base">
                                        <p:cTn id="14" dur="500" fill="hold"/>
                                        <p:tgtEl>
                                          <p:spTgt spid="2560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10"/>
                                        </p:tgtEl>
                                        <p:attrNameLst>
                                          <p:attrName>style.visibility</p:attrName>
                                        </p:attrNameLst>
                                      </p:cBhvr>
                                      <p:to>
                                        <p:strVal val="visible"/>
                                      </p:to>
                                    </p:set>
                                    <p:anim calcmode="lin" valueType="num">
                                      <p:cBhvr additive="base">
                                        <p:cTn id="19" dur="500" fill="hold"/>
                                        <p:tgtEl>
                                          <p:spTgt spid="25610"/>
                                        </p:tgtEl>
                                        <p:attrNameLst>
                                          <p:attrName>ppt_x</p:attrName>
                                        </p:attrNameLst>
                                      </p:cBhvr>
                                      <p:tavLst>
                                        <p:tav tm="0">
                                          <p:val>
                                            <p:strVal val="0-#ppt_w/2"/>
                                          </p:val>
                                        </p:tav>
                                        <p:tav tm="100000">
                                          <p:val>
                                            <p:strVal val="#ppt_x"/>
                                          </p:val>
                                        </p:tav>
                                      </p:tavLst>
                                    </p:anim>
                                    <p:anim calcmode="lin" valueType="num">
                                      <p:cBhvr additive="base">
                                        <p:cTn id="20" dur="500" fill="hold"/>
                                        <p:tgtEl>
                                          <p:spTgt spid="256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5611"/>
                                        </p:tgtEl>
                                        <p:attrNameLst>
                                          <p:attrName>style.visibility</p:attrName>
                                        </p:attrNameLst>
                                      </p:cBhvr>
                                      <p:to>
                                        <p:strVal val="visible"/>
                                      </p:to>
                                    </p:set>
                                    <p:anim calcmode="lin" valueType="num">
                                      <p:cBhvr additive="base">
                                        <p:cTn id="25" dur="500" fill="hold"/>
                                        <p:tgtEl>
                                          <p:spTgt spid="25611"/>
                                        </p:tgtEl>
                                        <p:attrNameLst>
                                          <p:attrName>ppt_x</p:attrName>
                                        </p:attrNameLst>
                                      </p:cBhvr>
                                      <p:tavLst>
                                        <p:tav tm="0">
                                          <p:val>
                                            <p:strVal val="1+#ppt_w/2"/>
                                          </p:val>
                                        </p:tav>
                                        <p:tav tm="100000">
                                          <p:val>
                                            <p:strVal val="#ppt_x"/>
                                          </p:val>
                                        </p:tav>
                                      </p:tavLst>
                                    </p:anim>
                                    <p:anim calcmode="lin" valueType="num">
                                      <p:cBhvr additive="base">
                                        <p:cTn id="26" dur="500" fill="hold"/>
                                        <p:tgtEl>
                                          <p:spTgt spid="256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9" grpId="0" autoUpdateAnimBg="0"/>
      <p:bldP spid="25610" grpId="0" autoUpdateAnimBg="0"/>
      <p:bldP spid="2561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64" name="Group 40"/>
          <p:cNvGrpSpPr>
            <a:grpSpLocks/>
          </p:cNvGrpSpPr>
          <p:nvPr/>
        </p:nvGrpSpPr>
        <p:grpSpPr bwMode="auto">
          <a:xfrm>
            <a:off x="762000" y="609600"/>
            <a:ext cx="2209800" cy="2116138"/>
            <a:chOff x="480" y="384"/>
            <a:chExt cx="1392" cy="1333"/>
          </a:xfrm>
        </p:grpSpPr>
        <p:sp>
          <p:nvSpPr>
            <p:cNvPr id="26630" name="Text Box 6"/>
            <p:cNvSpPr txBox="1">
              <a:spLocks noChangeArrowheads="1"/>
            </p:cNvSpPr>
            <p:nvPr/>
          </p:nvSpPr>
          <p:spPr bwMode="auto">
            <a:xfrm>
              <a:off x="624"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31" name="Line 7"/>
            <p:cNvSpPr>
              <a:spLocks noChangeShapeType="1"/>
            </p:cNvSpPr>
            <p:nvPr/>
          </p:nvSpPr>
          <p:spPr bwMode="auto">
            <a:xfrm flipV="1">
              <a:off x="816" y="624"/>
              <a:ext cx="0" cy="192"/>
            </a:xfrm>
            <a:prstGeom prst="line">
              <a:avLst/>
            </a:prstGeom>
            <a:noFill/>
            <a:ln w="38100">
              <a:solidFill>
                <a:schemeClr val="bg1"/>
              </a:solidFill>
              <a:round/>
              <a:headEnd/>
              <a:tailEnd/>
            </a:ln>
            <a:effectLst/>
          </p:spPr>
          <p:txBody>
            <a:bodyPr/>
            <a:lstStyle/>
            <a:p>
              <a:endParaRPr lang="pt-BR"/>
            </a:p>
          </p:txBody>
        </p:sp>
        <p:sp>
          <p:nvSpPr>
            <p:cNvPr id="26633" name="Text Box 9"/>
            <p:cNvSpPr txBox="1">
              <a:spLocks noChangeArrowheads="1"/>
            </p:cNvSpPr>
            <p:nvPr/>
          </p:nvSpPr>
          <p:spPr bwMode="auto">
            <a:xfrm>
              <a:off x="1248" y="86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34" name="Line 10"/>
            <p:cNvSpPr>
              <a:spLocks noChangeShapeType="1"/>
            </p:cNvSpPr>
            <p:nvPr/>
          </p:nvSpPr>
          <p:spPr bwMode="auto">
            <a:xfrm>
              <a:off x="1104" y="1008"/>
              <a:ext cx="192" cy="0"/>
            </a:xfrm>
            <a:prstGeom prst="line">
              <a:avLst/>
            </a:prstGeom>
            <a:noFill/>
            <a:ln w="38100">
              <a:solidFill>
                <a:schemeClr val="bg1"/>
              </a:solidFill>
              <a:round/>
              <a:headEnd/>
              <a:tailEnd/>
            </a:ln>
            <a:effectLst/>
          </p:spPr>
          <p:txBody>
            <a:bodyPr/>
            <a:lstStyle/>
            <a:p>
              <a:endParaRPr lang="pt-BR"/>
            </a:p>
          </p:txBody>
        </p:sp>
        <p:grpSp>
          <p:nvGrpSpPr>
            <p:cNvPr id="26639" name="Group 15"/>
            <p:cNvGrpSpPr>
              <a:grpSpLocks/>
            </p:cNvGrpSpPr>
            <p:nvPr/>
          </p:nvGrpSpPr>
          <p:grpSpPr bwMode="auto">
            <a:xfrm>
              <a:off x="480" y="816"/>
              <a:ext cx="653" cy="901"/>
              <a:chOff x="480" y="816"/>
              <a:chExt cx="653" cy="901"/>
            </a:xfrm>
          </p:grpSpPr>
          <p:sp>
            <p:nvSpPr>
              <p:cNvPr id="26640" name="AutoShape 16"/>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6641" name="Oval 17"/>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grpSp>
      <p:grpSp>
        <p:nvGrpSpPr>
          <p:cNvPr id="26665" name="Group 41"/>
          <p:cNvGrpSpPr>
            <a:grpSpLocks/>
          </p:cNvGrpSpPr>
          <p:nvPr/>
        </p:nvGrpSpPr>
        <p:grpSpPr bwMode="auto">
          <a:xfrm>
            <a:off x="3733800" y="609600"/>
            <a:ext cx="2209800" cy="2116138"/>
            <a:chOff x="2352" y="384"/>
            <a:chExt cx="1392" cy="1333"/>
          </a:xfrm>
        </p:grpSpPr>
        <p:grpSp>
          <p:nvGrpSpPr>
            <p:cNvPr id="26635" name="Group 11"/>
            <p:cNvGrpSpPr>
              <a:grpSpLocks/>
            </p:cNvGrpSpPr>
            <p:nvPr/>
          </p:nvGrpSpPr>
          <p:grpSpPr bwMode="auto">
            <a:xfrm>
              <a:off x="2352" y="816"/>
              <a:ext cx="653" cy="901"/>
              <a:chOff x="480" y="816"/>
              <a:chExt cx="653" cy="901"/>
            </a:xfrm>
          </p:grpSpPr>
          <p:sp>
            <p:nvSpPr>
              <p:cNvPr id="26629" name="AutoShape 5"/>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6632" name="Oval 8"/>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sp>
          <p:nvSpPr>
            <p:cNvPr id="26642" name="Text Box 18"/>
            <p:cNvSpPr txBox="1">
              <a:spLocks noChangeArrowheads="1"/>
            </p:cNvSpPr>
            <p:nvPr/>
          </p:nvSpPr>
          <p:spPr bwMode="auto">
            <a:xfrm>
              <a:off x="2544"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43" name="Text Box 19"/>
            <p:cNvSpPr txBox="1">
              <a:spLocks noChangeArrowheads="1"/>
            </p:cNvSpPr>
            <p:nvPr/>
          </p:nvSpPr>
          <p:spPr bwMode="auto">
            <a:xfrm>
              <a:off x="3120" y="1392"/>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47" name="Line 23"/>
            <p:cNvSpPr>
              <a:spLocks noChangeShapeType="1"/>
            </p:cNvSpPr>
            <p:nvPr/>
          </p:nvSpPr>
          <p:spPr bwMode="auto">
            <a:xfrm flipV="1">
              <a:off x="2688" y="624"/>
              <a:ext cx="0" cy="192"/>
            </a:xfrm>
            <a:prstGeom prst="line">
              <a:avLst/>
            </a:prstGeom>
            <a:noFill/>
            <a:ln w="38100">
              <a:solidFill>
                <a:schemeClr val="bg1"/>
              </a:solidFill>
              <a:round/>
              <a:headEnd/>
              <a:tailEnd/>
            </a:ln>
            <a:effectLst/>
          </p:spPr>
          <p:txBody>
            <a:bodyPr/>
            <a:lstStyle/>
            <a:p>
              <a:endParaRPr lang="pt-BR"/>
            </a:p>
          </p:txBody>
        </p:sp>
        <p:sp>
          <p:nvSpPr>
            <p:cNvPr id="26649" name="Line 25"/>
            <p:cNvSpPr>
              <a:spLocks noChangeShapeType="1"/>
            </p:cNvSpPr>
            <p:nvPr/>
          </p:nvSpPr>
          <p:spPr bwMode="auto">
            <a:xfrm>
              <a:off x="3024" y="1440"/>
              <a:ext cx="144" cy="96"/>
            </a:xfrm>
            <a:prstGeom prst="line">
              <a:avLst/>
            </a:prstGeom>
            <a:noFill/>
            <a:ln w="38100">
              <a:solidFill>
                <a:schemeClr val="bg1"/>
              </a:solidFill>
              <a:round/>
              <a:headEnd/>
              <a:tailEnd/>
            </a:ln>
            <a:effectLst/>
          </p:spPr>
          <p:txBody>
            <a:bodyPr/>
            <a:lstStyle/>
            <a:p>
              <a:endParaRPr lang="pt-BR"/>
            </a:p>
          </p:txBody>
        </p:sp>
      </p:grpSp>
      <p:grpSp>
        <p:nvGrpSpPr>
          <p:cNvPr id="26666" name="Group 42"/>
          <p:cNvGrpSpPr>
            <a:grpSpLocks/>
          </p:cNvGrpSpPr>
          <p:nvPr/>
        </p:nvGrpSpPr>
        <p:grpSpPr bwMode="auto">
          <a:xfrm>
            <a:off x="6781800" y="609600"/>
            <a:ext cx="1295400" cy="2743200"/>
            <a:chOff x="4272" y="384"/>
            <a:chExt cx="816" cy="1728"/>
          </a:xfrm>
        </p:grpSpPr>
        <p:grpSp>
          <p:nvGrpSpPr>
            <p:cNvPr id="26636" name="Group 12"/>
            <p:cNvGrpSpPr>
              <a:grpSpLocks/>
            </p:cNvGrpSpPr>
            <p:nvPr/>
          </p:nvGrpSpPr>
          <p:grpSpPr bwMode="auto">
            <a:xfrm>
              <a:off x="4272" y="816"/>
              <a:ext cx="653" cy="901"/>
              <a:chOff x="480" y="816"/>
              <a:chExt cx="653" cy="901"/>
            </a:xfrm>
          </p:grpSpPr>
          <p:sp>
            <p:nvSpPr>
              <p:cNvPr id="26637" name="AutoShape 13"/>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6638" name="Oval 14"/>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sp>
          <p:nvSpPr>
            <p:cNvPr id="26644" name="Text Box 20"/>
            <p:cNvSpPr txBox="1">
              <a:spLocks noChangeArrowheads="1"/>
            </p:cNvSpPr>
            <p:nvPr/>
          </p:nvSpPr>
          <p:spPr bwMode="auto">
            <a:xfrm>
              <a:off x="4368"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45" name="Text Box 21"/>
            <p:cNvSpPr txBox="1">
              <a:spLocks noChangeArrowheads="1"/>
            </p:cNvSpPr>
            <p:nvPr/>
          </p:nvSpPr>
          <p:spPr bwMode="auto">
            <a:xfrm>
              <a:off x="4464" y="182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6648" name="Line 24"/>
            <p:cNvSpPr>
              <a:spLocks noChangeShapeType="1"/>
            </p:cNvSpPr>
            <p:nvPr/>
          </p:nvSpPr>
          <p:spPr bwMode="auto">
            <a:xfrm flipV="1">
              <a:off x="4608" y="624"/>
              <a:ext cx="0" cy="192"/>
            </a:xfrm>
            <a:prstGeom prst="line">
              <a:avLst/>
            </a:prstGeom>
            <a:noFill/>
            <a:ln w="38100">
              <a:solidFill>
                <a:schemeClr val="bg1"/>
              </a:solidFill>
              <a:round/>
              <a:headEnd/>
              <a:tailEnd/>
            </a:ln>
            <a:effectLst/>
          </p:spPr>
          <p:txBody>
            <a:bodyPr/>
            <a:lstStyle/>
            <a:p>
              <a:endParaRPr lang="pt-BR"/>
            </a:p>
          </p:txBody>
        </p:sp>
        <p:sp>
          <p:nvSpPr>
            <p:cNvPr id="26650" name="Line 26"/>
            <p:cNvSpPr>
              <a:spLocks noChangeShapeType="1"/>
            </p:cNvSpPr>
            <p:nvPr/>
          </p:nvSpPr>
          <p:spPr bwMode="auto">
            <a:xfrm>
              <a:off x="4608" y="1728"/>
              <a:ext cx="0" cy="144"/>
            </a:xfrm>
            <a:prstGeom prst="line">
              <a:avLst/>
            </a:prstGeom>
            <a:noFill/>
            <a:ln w="38100">
              <a:solidFill>
                <a:schemeClr val="bg1"/>
              </a:solidFill>
              <a:round/>
              <a:headEnd/>
              <a:tailEnd/>
            </a:ln>
            <a:effectLst/>
          </p:spPr>
          <p:txBody>
            <a:bodyPr/>
            <a:lstStyle/>
            <a:p>
              <a:endParaRPr lang="pt-BR"/>
            </a:p>
          </p:txBody>
        </p:sp>
      </p:grpSp>
      <p:sp>
        <p:nvSpPr>
          <p:cNvPr id="26651" name="Text Box 27"/>
          <p:cNvSpPr txBox="1">
            <a:spLocks noChangeArrowheads="1"/>
          </p:cNvSpPr>
          <p:nvPr/>
        </p:nvSpPr>
        <p:spPr bwMode="auto">
          <a:xfrm>
            <a:off x="0" y="2819400"/>
            <a:ext cx="32766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1,2-dimetil</a:t>
            </a:r>
            <a:r>
              <a:rPr lang="pt-BR" b="1">
                <a:solidFill>
                  <a:srgbClr val="FF3300"/>
                </a:solidFill>
              </a:rPr>
              <a:t>-</a:t>
            </a:r>
            <a:r>
              <a:rPr lang="pt-BR" b="1">
                <a:solidFill>
                  <a:srgbClr val="66FF33"/>
                </a:solidFill>
              </a:rPr>
              <a:t>benzeno</a:t>
            </a:r>
          </a:p>
        </p:txBody>
      </p:sp>
      <p:sp>
        <p:nvSpPr>
          <p:cNvPr id="26652" name="Text Box 28"/>
          <p:cNvSpPr txBox="1">
            <a:spLocks noChangeArrowheads="1"/>
          </p:cNvSpPr>
          <p:nvPr/>
        </p:nvSpPr>
        <p:spPr bwMode="auto">
          <a:xfrm>
            <a:off x="7162800" y="2362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4</a:t>
            </a:r>
          </a:p>
        </p:txBody>
      </p:sp>
      <p:sp>
        <p:nvSpPr>
          <p:cNvPr id="26653" name="Text Box 29"/>
          <p:cNvSpPr txBox="1">
            <a:spLocks noChangeArrowheads="1"/>
          </p:cNvSpPr>
          <p:nvPr/>
        </p:nvSpPr>
        <p:spPr bwMode="auto">
          <a:xfrm>
            <a:off x="1143000" y="129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6654" name="Text Box 30"/>
          <p:cNvSpPr txBox="1">
            <a:spLocks noChangeArrowheads="1"/>
          </p:cNvSpPr>
          <p:nvPr/>
        </p:nvSpPr>
        <p:spPr bwMode="auto">
          <a:xfrm>
            <a:off x="1447800" y="1447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6655" name="Text Box 31"/>
          <p:cNvSpPr txBox="1">
            <a:spLocks noChangeArrowheads="1"/>
          </p:cNvSpPr>
          <p:nvPr/>
        </p:nvSpPr>
        <p:spPr bwMode="auto">
          <a:xfrm>
            <a:off x="4495800" y="2057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26660" name="Text Box 36"/>
          <p:cNvSpPr txBox="1">
            <a:spLocks noChangeArrowheads="1"/>
          </p:cNvSpPr>
          <p:nvPr/>
        </p:nvSpPr>
        <p:spPr bwMode="auto">
          <a:xfrm>
            <a:off x="4114800" y="129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6661" name="Text Box 37"/>
          <p:cNvSpPr txBox="1">
            <a:spLocks noChangeArrowheads="1"/>
          </p:cNvSpPr>
          <p:nvPr/>
        </p:nvSpPr>
        <p:spPr bwMode="auto">
          <a:xfrm>
            <a:off x="7162800" y="1295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26662" name="Text Box 38"/>
          <p:cNvSpPr txBox="1">
            <a:spLocks noChangeArrowheads="1"/>
          </p:cNvSpPr>
          <p:nvPr/>
        </p:nvSpPr>
        <p:spPr bwMode="auto">
          <a:xfrm>
            <a:off x="3124200" y="3200400"/>
            <a:ext cx="32766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1,3dimetil</a:t>
            </a:r>
            <a:r>
              <a:rPr lang="pt-BR" b="1">
                <a:solidFill>
                  <a:srgbClr val="FF3300"/>
                </a:solidFill>
              </a:rPr>
              <a:t>-</a:t>
            </a:r>
            <a:r>
              <a:rPr lang="pt-BR" b="1">
                <a:solidFill>
                  <a:srgbClr val="66FF33"/>
                </a:solidFill>
              </a:rPr>
              <a:t>benzeno</a:t>
            </a:r>
          </a:p>
        </p:txBody>
      </p:sp>
      <p:sp>
        <p:nvSpPr>
          <p:cNvPr id="26663" name="Text Box 39"/>
          <p:cNvSpPr txBox="1">
            <a:spLocks noChangeArrowheads="1"/>
          </p:cNvSpPr>
          <p:nvPr/>
        </p:nvSpPr>
        <p:spPr bwMode="auto">
          <a:xfrm>
            <a:off x="5867400" y="3657600"/>
            <a:ext cx="32766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1,4-dimetil</a:t>
            </a:r>
            <a:r>
              <a:rPr lang="pt-BR" b="1">
                <a:solidFill>
                  <a:srgbClr val="FF3300"/>
                </a:solidFill>
              </a:rPr>
              <a:t>-</a:t>
            </a:r>
            <a:r>
              <a:rPr lang="pt-BR" b="1">
                <a:solidFill>
                  <a:srgbClr val="66FF33"/>
                </a:solidFill>
              </a:rPr>
              <a:t>benzeno</a:t>
            </a:r>
          </a:p>
        </p:txBody>
      </p:sp>
      <p:sp>
        <p:nvSpPr>
          <p:cNvPr id="26667" name="Text Box 43"/>
          <p:cNvSpPr txBox="1">
            <a:spLocks noChangeArrowheads="1"/>
          </p:cNvSpPr>
          <p:nvPr/>
        </p:nvSpPr>
        <p:spPr bwMode="auto">
          <a:xfrm>
            <a:off x="533400" y="4191000"/>
            <a:ext cx="7924800" cy="22828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Compostos aromáticos com mais de um grupo orgânico ligado ao anel aromático, obedecem as mesmas regras dos hidrocarbonetos ramificados, ou seja, a regra dos menores números  (numerar os carbonos do ciclo, no sentido horário ou anti-horário, para dar aos grupos orgânicos os menores números possíveis.</a:t>
            </a:r>
          </a:p>
        </p:txBody>
      </p:sp>
      <p:sp>
        <p:nvSpPr>
          <p:cNvPr id="26668" name="Text Box 44"/>
          <p:cNvSpPr txBox="1">
            <a:spLocks noChangeArrowheads="1"/>
          </p:cNvSpPr>
          <p:nvPr/>
        </p:nvSpPr>
        <p:spPr bwMode="auto">
          <a:xfrm>
            <a:off x="4495800" y="15240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2</a:t>
            </a:r>
          </a:p>
        </p:txBody>
      </p:sp>
      <p:sp>
        <p:nvSpPr>
          <p:cNvPr id="26669" name="Text Box 45"/>
          <p:cNvSpPr txBox="1">
            <a:spLocks noChangeArrowheads="1"/>
          </p:cNvSpPr>
          <p:nvPr/>
        </p:nvSpPr>
        <p:spPr bwMode="auto">
          <a:xfrm>
            <a:off x="7543800" y="15240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2</a:t>
            </a:r>
          </a:p>
        </p:txBody>
      </p:sp>
      <p:sp>
        <p:nvSpPr>
          <p:cNvPr id="26670" name="Text Box 46"/>
          <p:cNvSpPr txBox="1">
            <a:spLocks noChangeArrowheads="1"/>
          </p:cNvSpPr>
          <p:nvPr/>
        </p:nvSpPr>
        <p:spPr bwMode="auto">
          <a:xfrm>
            <a:off x="7543800" y="20574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664"/>
                                        </p:tgtEl>
                                        <p:attrNameLst>
                                          <p:attrName>style.visibility</p:attrName>
                                        </p:attrNameLst>
                                      </p:cBhvr>
                                      <p:to>
                                        <p:strVal val="visible"/>
                                      </p:to>
                                    </p:set>
                                    <p:animEffect transition="in" filter="dissolve">
                                      <p:cBhvr>
                                        <p:cTn id="7" dur="500"/>
                                        <p:tgtEl>
                                          <p:spTgt spid="266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6665"/>
                                        </p:tgtEl>
                                        <p:attrNameLst>
                                          <p:attrName>style.visibility</p:attrName>
                                        </p:attrNameLst>
                                      </p:cBhvr>
                                      <p:to>
                                        <p:strVal val="visible"/>
                                      </p:to>
                                    </p:set>
                                    <p:animEffect transition="in" filter="dissolve">
                                      <p:cBhvr>
                                        <p:cTn id="12" dur="500"/>
                                        <p:tgtEl>
                                          <p:spTgt spid="2666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6666"/>
                                        </p:tgtEl>
                                        <p:attrNameLst>
                                          <p:attrName>style.visibility</p:attrName>
                                        </p:attrNameLst>
                                      </p:cBhvr>
                                      <p:to>
                                        <p:strVal val="visible"/>
                                      </p:to>
                                    </p:set>
                                    <p:animEffect transition="in" filter="dissolve">
                                      <p:cBhvr>
                                        <p:cTn id="17" dur="500"/>
                                        <p:tgtEl>
                                          <p:spTgt spid="2666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6667"/>
                                        </p:tgtEl>
                                        <p:attrNameLst>
                                          <p:attrName>style.visibility</p:attrName>
                                        </p:attrNameLst>
                                      </p:cBhvr>
                                      <p:to>
                                        <p:strVal val="visible"/>
                                      </p:to>
                                    </p:set>
                                    <p:anim calcmode="lin" valueType="num">
                                      <p:cBhvr additive="base">
                                        <p:cTn id="22" dur="500" fill="hold"/>
                                        <p:tgtEl>
                                          <p:spTgt spid="26667"/>
                                        </p:tgtEl>
                                        <p:attrNameLst>
                                          <p:attrName>ppt_x</p:attrName>
                                        </p:attrNameLst>
                                      </p:cBhvr>
                                      <p:tavLst>
                                        <p:tav tm="0">
                                          <p:val>
                                            <p:strVal val="#ppt_x"/>
                                          </p:val>
                                        </p:tav>
                                        <p:tav tm="100000">
                                          <p:val>
                                            <p:strVal val="#ppt_x"/>
                                          </p:val>
                                        </p:tav>
                                      </p:tavLst>
                                    </p:anim>
                                    <p:anim calcmode="lin" valueType="num">
                                      <p:cBhvr additive="base">
                                        <p:cTn id="23" dur="500" fill="hold"/>
                                        <p:tgtEl>
                                          <p:spTgt spid="2666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6653"/>
                                        </p:tgtEl>
                                        <p:attrNameLst>
                                          <p:attrName>style.visibility</p:attrName>
                                        </p:attrNameLst>
                                      </p:cBhvr>
                                      <p:to>
                                        <p:strVal val="visible"/>
                                      </p:to>
                                    </p:set>
                                    <p:animEffect transition="in" filter="dissolve">
                                      <p:cBhvr>
                                        <p:cTn id="28" dur="500"/>
                                        <p:tgtEl>
                                          <p:spTgt spid="26653"/>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6654"/>
                                        </p:tgtEl>
                                        <p:attrNameLst>
                                          <p:attrName>style.visibility</p:attrName>
                                        </p:attrNameLst>
                                      </p:cBhvr>
                                      <p:to>
                                        <p:strVal val="visible"/>
                                      </p:to>
                                    </p:set>
                                    <p:animEffect transition="in" filter="dissolve">
                                      <p:cBhvr>
                                        <p:cTn id="33" dur="500"/>
                                        <p:tgtEl>
                                          <p:spTgt spid="26654"/>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6660"/>
                                        </p:tgtEl>
                                        <p:attrNameLst>
                                          <p:attrName>style.visibility</p:attrName>
                                        </p:attrNameLst>
                                      </p:cBhvr>
                                      <p:to>
                                        <p:strVal val="visible"/>
                                      </p:to>
                                    </p:set>
                                    <p:animEffect transition="in" filter="dissolve">
                                      <p:cBhvr>
                                        <p:cTn id="38" dur="500"/>
                                        <p:tgtEl>
                                          <p:spTgt spid="26660"/>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6668"/>
                                        </p:tgtEl>
                                        <p:attrNameLst>
                                          <p:attrName>style.visibility</p:attrName>
                                        </p:attrNameLst>
                                      </p:cBhvr>
                                      <p:to>
                                        <p:strVal val="visible"/>
                                      </p:to>
                                    </p:set>
                                    <p:animEffect transition="in" filter="dissolve">
                                      <p:cBhvr>
                                        <p:cTn id="43" dur="500"/>
                                        <p:tgtEl>
                                          <p:spTgt spid="26668"/>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26655"/>
                                        </p:tgtEl>
                                        <p:attrNameLst>
                                          <p:attrName>style.visibility</p:attrName>
                                        </p:attrNameLst>
                                      </p:cBhvr>
                                      <p:to>
                                        <p:strVal val="visible"/>
                                      </p:to>
                                    </p:set>
                                    <p:animEffect transition="in" filter="dissolve">
                                      <p:cBhvr>
                                        <p:cTn id="48" dur="500"/>
                                        <p:tgtEl>
                                          <p:spTgt spid="26655"/>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26661"/>
                                        </p:tgtEl>
                                        <p:attrNameLst>
                                          <p:attrName>style.visibility</p:attrName>
                                        </p:attrNameLst>
                                      </p:cBhvr>
                                      <p:to>
                                        <p:strVal val="visible"/>
                                      </p:to>
                                    </p:set>
                                    <p:animEffect transition="in" filter="dissolve">
                                      <p:cBhvr>
                                        <p:cTn id="53" dur="500"/>
                                        <p:tgtEl>
                                          <p:spTgt spid="26661"/>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26669"/>
                                        </p:tgtEl>
                                        <p:attrNameLst>
                                          <p:attrName>style.visibility</p:attrName>
                                        </p:attrNameLst>
                                      </p:cBhvr>
                                      <p:to>
                                        <p:strVal val="visible"/>
                                      </p:to>
                                    </p:set>
                                    <p:animEffect transition="in" filter="dissolve">
                                      <p:cBhvr>
                                        <p:cTn id="58" dur="500"/>
                                        <p:tgtEl>
                                          <p:spTgt spid="26669"/>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26670"/>
                                        </p:tgtEl>
                                        <p:attrNameLst>
                                          <p:attrName>style.visibility</p:attrName>
                                        </p:attrNameLst>
                                      </p:cBhvr>
                                      <p:to>
                                        <p:strVal val="visible"/>
                                      </p:to>
                                    </p:set>
                                    <p:animEffect transition="in" filter="dissolve">
                                      <p:cBhvr>
                                        <p:cTn id="63" dur="500"/>
                                        <p:tgtEl>
                                          <p:spTgt spid="26670"/>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26652"/>
                                        </p:tgtEl>
                                        <p:attrNameLst>
                                          <p:attrName>style.visibility</p:attrName>
                                        </p:attrNameLst>
                                      </p:cBhvr>
                                      <p:to>
                                        <p:strVal val="visible"/>
                                      </p:to>
                                    </p:set>
                                    <p:animEffect transition="in" filter="dissolve">
                                      <p:cBhvr>
                                        <p:cTn id="68" dur="500"/>
                                        <p:tgtEl>
                                          <p:spTgt spid="26652"/>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26651"/>
                                        </p:tgtEl>
                                        <p:attrNameLst>
                                          <p:attrName>style.visibility</p:attrName>
                                        </p:attrNameLst>
                                      </p:cBhvr>
                                      <p:to>
                                        <p:strVal val="visible"/>
                                      </p:to>
                                    </p:set>
                                    <p:animEffect transition="in" filter="dissolve">
                                      <p:cBhvr>
                                        <p:cTn id="73" dur="500"/>
                                        <p:tgtEl>
                                          <p:spTgt spid="26651"/>
                                        </p:tgtEl>
                                      </p:cBhvr>
                                    </p:animEffect>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26662"/>
                                        </p:tgtEl>
                                        <p:attrNameLst>
                                          <p:attrName>style.visibility</p:attrName>
                                        </p:attrNameLst>
                                      </p:cBhvr>
                                      <p:to>
                                        <p:strVal val="visible"/>
                                      </p:to>
                                    </p:set>
                                    <p:animEffect transition="in" filter="dissolve">
                                      <p:cBhvr>
                                        <p:cTn id="78" dur="500"/>
                                        <p:tgtEl>
                                          <p:spTgt spid="26662"/>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26663"/>
                                        </p:tgtEl>
                                        <p:attrNameLst>
                                          <p:attrName>style.visibility</p:attrName>
                                        </p:attrNameLst>
                                      </p:cBhvr>
                                      <p:to>
                                        <p:strVal val="visible"/>
                                      </p:to>
                                    </p:set>
                                    <p:animEffect transition="in" filter="dissolve">
                                      <p:cBhvr>
                                        <p:cTn id="83" dur="500"/>
                                        <p:tgtEl>
                                          <p:spTgt spid="26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1" grpId="0" autoUpdateAnimBg="0"/>
      <p:bldP spid="26652" grpId="0" autoUpdateAnimBg="0"/>
      <p:bldP spid="26653" grpId="0" autoUpdateAnimBg="0"/>
      <p:bldP spid="26654" grpId="0" autoUpdateAnimBg="0"/>
      <p:bldP spid="26655" grpId="0" autoUpdateAnimBg="0"/>
      <p:bldP spid="26660" grpId="0" autoUpdateAnimBg="0"/>
      <p:bldP spid="26661" grpId="0" autoUpdateAnimBg="0"/>
      <p:bldP spid="26662" grpId="0" autoUpdateAnimBg="0"/>
      <p:bldP spid="26663" grpId="0" autoUpdateAnimBg="0"/>
      <p:bldP spid="26667" grpId="0" autoUpdateAnimBg="0"/>
      <p:bldP spid="26668" grpId="0" autoUpdateAnimBg="0"/>
      <p:bldP spid="26669" grpId="0" autoUpdateAnimBg="0"/>
      <p:bldP spid="26670"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Group 3"/>
          <p:cNvGrpSpPr>
            <a:grpSpLocks/>
          </p:cNvGrpSpPr>
          <p:nvPr/>
        </p:nvGrpSpPr>
        <p:grpSpPr bwMode="auto">
          <a:xfrm>
            <a:off x="762000" y="2590800"/>
            <a:ext cx="2209800" cy="2116138"/>
            <a:chOff x="480" y="384"/>
            <a:chExt cx="1392" cy="1333"/>
          </a:xfrm>
        </p:grpSpPr>
        <p:sp>
          <p:nvSpPr>
            <p:cNvPr id="27652" name="Text Box 4"/>
            <p:cNvSpPr txBox="1">
              <a:spLocks noChangeArrowheads="1"/>
            </p:cNvSpPr>
            <p:nvPr/>
          </p:nvSpPr>
          <p:spPr bwMode="auto">
            <a:xfrm>
              <a:off x="624"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53" name="Line 5"/>
            <p:cNvSpPr>
              <a:spLocks noChangeShapeType="1"/>
            </p:cNvSpPr>
            <p:nvPr/>
          </p:nvSpPr>
          <p:spPr bwMode="auto">
            <a:xfrm flipV="1">
              <a:off x="816" y="624"/>
              <a:ext cx="0" cy="192"/>
            </a:xfrm>
            <a:prstGeom prst="line">
              <a:avLst/>
            </a:prstGeom>
            <a:noFill/>
            <a:ln w="38100">
              <a:solidFill>
                <a:schemeClr val="bg1"/>
              </a:solidFill>
              <a:round/>
              <a:headEnd/>
              <a:tailEnd/>
            </a:ln>
            <a:effectLst/>
          </p:spPr>
          <p:txBody>
            <a:bodyPr/>
            <a:lstStyle/>
            <a:p>
              <a:endParaRPr lang="pt-BR"/>
            </a:p>
          </p:txBody>
        </p:sp>
        <p:sp>
          <p:nvSpPr>
            <p:cNvPr id="27654" name="Text Box 6"/>
            <p:cNvSpPr txBox="1">
              <a:spLocks noChangeArrowheads="1"/>
            </p:cNvSpPr>
            <p:nvPr/>
          </p:nvSpPr>
          <p:spPr bwMode="auto">
            <a:xfrm>
              <a:off x="1248" y="86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55" name="Line 7"/>
            <p:cNvSpPr>
              <a:spLocks noChangeShapeType="1"/>
            </p:cNvSpPr>
            <p:nvPr/>
          </p:nvSpPr>
          <p:spPr bwMode="auto">
            <a:xfrm>
              <a:off x="1104" y="1008"/>
              <a:ext cx="192" cy="0"/>
            </a:xfrm>
            <a:prstGeom prst="line">
              <a:avLst/>
            </a:prstGeom>
            <a:noFill/>
            <a:ln w="38100">
              <a:solidFill>
                <a:schemeClr val="bg1"/>
              </a:solidFill>
              <a:round/>
              <a:headEnd/>
              <a:tailEnd/>
            </a:ln>
            <a:effectLst/>
          </p:spPr>
          <p:txBody>
            <a:bodyPr/>
            <a:lstStyle/>
            <a:p>
              <a:endParaRPr lang="pt-BR"/>
            </a:p>
          </p:txBody>
        </p:sp>
        <p:grpSp>
          <p:nvGrpSpPr>
            <p:cNvPr id="27656" name="Group 8"/>
            <p:cNvGrpSpPr>
              <a:grpSpLocks/>
            </p:cNvGrpSpPr>
            <p:nvPr/>
          </p:nvGrpSpPr>
          <p:grpSpPr bwMode="auto">
            <a:xfrm>
              <a:off x="480" y="816"/>
              <a:ext cx="653" cy="901"/>
              <a:chOff x="480" y="816"/>
              <a:chExt cx="653" cy="901"/>
            </a:xfrm>
          </p:grpSpPr>
          <p:sp>
            <p:nvSpPr>
              <p:cNvPr id="27657" name="AutoShape 9"/>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7658" name="Oval 10"/>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grpSp>
      <p:grpSp>
        <p:nvGrpSpPr>
          <p:cNvPr id="27659" name="Group 11"/>
          <p:cNvGrpSpPr>
            <a:grpSpLocks/>
          </p:cNvGrpSpPr>
          <p:nvPr/>
        </p:nvGrpSpPr>
        <p:grpSpPr bwMode="auto">
          <a:xfrm>
            <a:off x="3733800" y="2590800"/>
            <a:ext cx="2209800" cy="2116138"/>
            <a:chOff x="2352" y="384"/>
            <a:chExt cx="1392" cy="1333"/>
          </a:xfrm>
        </p:grpSpPr>
        <p:grpSp>
          <p:nvGrpSpPr>
            <p:cNvPr id="27660" name="Group 12"/>
            <p:cNvGrpSpPr>
              <a:grpSpLocks/>
            </p:cNvGrpSpPr>
            <p:nvPr/>
          </p:nvGrpSpPr>
          <p:grpSpPr bwMode="auto">
            <a:xfrm>
              <a:off x="2352" y="816"/>
              <a:ext cx="653" cy="901"/>
              <a:chOff x="480" y="816"/>
              <a:chExt cx="653" cy="901"/>
            </a:xfrm>
          </p:grpSpPr>
          <p:sp>
            <p:nvSpPr>
              <p:cNvPr id="27661" name="AutoShape 13"/>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7662" name="Oval 14"/>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sp>
          <p:nvSpPr>
            <p:cNvPr id="27663" name="Text Box 15"/>
            <p:cNvSpPr txBox="1">
              <a:spLocks noChangeArrowheads="1"/>
            </p:cNvSpPr>
            <p:nvPr/>
          </p:nvSpPr>
          <p:spPr bwMode="auto">
            <a:xfrm>
              <a:off x="2544"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64" name="Text Box 16"/>
            <p:cNvSpPr txBox="1">
              <a:spLocks noChangeArrowheads="1"/>
            </p:cNvSpPr>
            <p:nvPr/>
          </p:nvSpPr>
          <p:spPr bwMode="auto">
            <a:xfrm>
              <a:off x="3120" y="1392"/>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65" name="Line 17"/>
            <p:cNvSpPr>
              <a:spLocks noChangeShapeType="1"/>
            </p:cNvSpPr>
            <p:nvPr/>
          </p:nvSpPr>
          <p:spPr bwMode="auto">
            <a:xfrm flipV="1">
              <a:off x="2688" y="624"/>
              <a:ext cx="0" cy="192"/>
            </a:xfrm>
            <a:prstGeom prst="line">
              <a:avLst/>
            </a:prstGeom>
            <a:noFill/>
            <a:ln w="38100">
              <a:solidFill>
                <a:schemeClr val="bg1"/>
              </a:solidFill>
              <a:round/>
              <a:headEnd/>
              <a:tailEnd/>
            </a:ln>
            <a:effectLst/>
          </p:spPr>
          <p:txBody>
            <a:bodyPr/>
            <a:lstStyle/>
            <a:p>
              <a:endParaRPr lang="pt-BR"/>
            </a:p>
          </p:txBody>
        </p:sp>
        <p:sp>
          <p:nvSpPr>
            <p:cNvPr id="27666" name="Line 18"/>
            <p:cNvSpPr>
              <a:spLocks noChangeShapeType="1"/>
            </p:cNvSpPr>
            <p:nvPr/>
          </p:nvSpPr>
          <p:spPr bwMode="auto">
            <a:xfrm>
              <a:off x="3024" y="1440"/>
              <a:ext cx="144" cy="96"/>
            </a:xfrm>
            <a:prstGeom prst="line">
              <a:avLst/>
            </a:prstGeom>
            <a:noFill/>
            <a:ln w="38100">
              <a:solidFill>
                <a:schemeClr val="bg1"/>
              </a:solidFill>
              <a:round/>
              <a:headEnd/>
              <a:tailEnd/>
            </a:ln>
            <a:effectLst/>
          </p:spPr>
          <p:txBody>
            <a:bodyPr/>
            <a:lstStyle/>
            <a:p>
              <a:endParaRPr lang="pt-BR"/>
            </a:p>
          </p:txBody>
        </p:sp>
      </p:grpSp>
      <p:grpSp>
        <p:nvGrpSpPr>
          <p:cNvPr id="27667" name="Group 19"/>
          <p:cNvGrpSpPr>
            <a:grpSpLocks/>
          </p:cNvGrpSpPr>
          <p:nvPr/>
        </p:nvGrpSpPr>
        <p:grpSpPr bwMode="auto">
          <a:xfrm>
            <a:off x="6781800" y="2590800"/>
            <a:ext cx="1295400" cy="2743200"/>
            <a:chOff x="4272" y="384"/>
            <a:chExt cx="816" cy="1728"/>
          </a:xfrm>
        </p:grpSpPr>
        <p:grpSp>
          <p:nvGrpSpPr>
            <p:cNvPr id="27668" name="Group 20"/>
            <p:cNvGrpSpPr>
              <a:grpSpLocks/>
            </p:cNvGrpSpPr>
            <p:nvPr/>
          </p:nvGrpSpPr>
          <p:grpSpPr bwMode="auto">
            <a:xfrm>
              <a:off x="4272" y="816"/>
              <a:ext cx="653" cy="901"/>
              <a:chOff x="480" y="816"/>
              <a:chExt cx="653" cy="901"/>
            </a:xfrm>
          </p:grpSpPr>
          <p:sp>
            <p:nvSpPr>
              <p:cNvPr id="27669" name="AutoShape 21"/>
              <p:cNvSpPr>
                <a:spLocks noChangeArrowheads="1"/>
              </p:cNvSpPr>
              <p:nvPr/>
            </p:nvSpPr>
            <p:spPr bwMode="auto">
              <a:xfrm rot="-16303096">
                <a:off x="356" y="940"/>
                <a:ext cx="901" cy="653"/>
              </a:xfrm>
              <a:prstGeom prst="hexagon">
                <a:avLst>
                  <a:gd name="adj" fmla="val 34495"/>
                  <a:gd name="vf" fmla="val 115470"/>
                </a:avLst>
              </a:prstGeom>
              <a:noFill/>
              <a:ln w="38100">
                <a:solidFill>
                  <a:schemeClr val="bg1"/>
                </a:solidFill>
                <a:miter lim="800000"/>
                <a:headEnd/>
                <a:tailEnd/>
              </a:ln>
              <a:effectLst/>
            </p:spPr>
            <p:txBody>
              <a:bodyPr wrap="none" anchor="ctr"/>
              <a:lstStyle/>
              <a:p>
                <a:endParaRPr lang="pt-BR"/>
              </a:p>
            </p:txBody>
          </p:sp>
          <p:sp>
            <p:nvSpPr>
              <p:cNvPr id="27670" name="Oval 22"/>
              <p:cNvSpPr>
                <a:spLocks noChangeArrowheads="1"/>
              </p:cNvSpPr>
              <p:nvPr/>
            </p:nvSpPr>
            <p:spPr bwMode="auto">
              <a:xfrm>
                <a:off x="720" y="1056"/>
                <a:ext cx="192" cy="384"/>
              </a:xfrm>
              <a:prstGeom prst="ellipse">
                <a:avLst/>
              </a:prstGeom>
              <a:noFill/>
              <a:ln w="38100">
                <a:solidFill>
                  <a:schemeClr val="bg1"/>
                </a:solidFill>
                <a:round/>
                <a:headEnd/>
                <a:tailEnd/>
              </a:ln>
              <a:effectLst/>
            </p:spPr>
            <p:txBody>
              <a:bodyPr wrap="none" anchor="ctr"/>
              <a:lstStyle/>
              <a:p>
                <a:endParaRPr lang="pt-BR"/>
              </a:p>
            </p:txBody>
          </p:sp>
        </p:grpSp>
        <p:sp>
          <p:nvSpPr>
            <p:cNvPr id="27671" name="Text Box 23"/>
            <p:cNvSpPr txBox="1">
              <a:spLocks noChangeArrowheads="1"/>
            </p:cNvSpPr>
            <p:nvPr/>
          </p:nvSpPr>
          <p:spPr bwMode="auto">
            <a:xfrm>
              <a:off x="4368" y="38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72" name="Text Box 24"/>
            <p:cNvSpPr txBox="1">
              <a:spLocks noChangeArrowheads="1"/>
            </p:cNvSpPr>
            <p:nvPr/>
          </p:nvSpPr>
          <p:spPr bwMode="auto">
            <a:xfrm>
              <a:off x="4464" y="1824"/>
              <a:ext cx="624" cy="288"/>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CH</a:t>
              </a:r>
              <a:r>
                <a:rPr lang="pt-BR" b="1" baseline="-25000">
                  <a:solidFill>
                    <a:schemeClr val="bg1"/>
                  </a:solidFill>
                </a:rPr>
                <a:t>3</a:t>
              </a:r>
            </a:p>
          </p:txBody>
        </p:sp>
        <p:sp>
          <p:nvSpPr>
            <p:cNvPr id="27673" name="Line 25"/>
            <p:cNvSpPr>
              <a:spLocks noChangeShapeType="1"/>
            </p:cNvSpPr>
            <p:nvPr/>
          </p:nvSpPr>
          <p:spPr bwMode="auto">
            <a:xfrm flipV="1">
              <a:off x="4608" y="624"/>
              <a:ext cx="0" cy="192"/>
            </a:xfrm>
            <a:prstGeom prst="line">
              <a:avLst/>
            </a:prstGeom>
            <a:noFill/>
            <a:ln w="38100">
              <a:solidFill>
                <a:schemeClr val="bg1"/>
              </a:solidFill>
              <a:round/>
              <a:headEnd/>
              <a:tailEnd/>
            </a:ln>
            <a:effectLst/>
          </p:spPr>
          <p:txBody>
            <a:bodyPr/>
            <a:lstStyle/>
            <a:p>
              <a:endParaRPr lang="pt-BR"/>
            </a:p>
          </p:txBody>
        </p:sp>
        <p:sp>
          <p:nvSpPr>
            <p:cNvPr id="27674" name="Line 26"/>
            <p:cNvSpPr>
              <a:spLocks noChangeShapeType="1"/>
            </p:cNvSpPr>
            <p:nvPr/>
          </p:nvSpPr>
          <p:spPr bwMode="auto">
            <a:xfrm>
              <a:off x="4608" y="1728"/>
              <a:ext cx="0" cy="144"/>
            </a:xfrm>
            <a:prstGeom prst="line">
              <a:avLst/>
            </a:prstGeom>
            <a:noFill/>
            <a:ln w="38100">
              <a:solidFill>
                <a:schemeClr val="bg1"/>
              </a:solidFill>
              <a:round/>
              <a:headEnd/>
              <a:tailEnd/>
            </a:ln>
            <a:effectLst/>
          </p:spPr>
          <p:txBody>
            <a:bodyPr/>
            <a:lstStyle/>
            <a:p>
              <a:endParaRPr lang="pt-BR"/>
            </a:p>
          </p:txBody>
        </p:sp>
      </p:grpSp>
      <p:sp>
        <p:nvSpPr>
          <p:cNvPr id="27675" name="Text Box 27"/>
          <p:cNvSpPr txBox="1">
            <a:spLocks noChangeArrowheads="1"/>
          </p:cNvSpPr>
          <p:nvPr/>
        </p:nvSpPr>
        <p:spPr bwMode="auto">
          <a:xfrm>
            <a:off x="0" y="4800600"/>
            <a:ext cx="3276600" cy="1552575"/>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1,2-dimetil</a:t>
            </a:r>
            <a:r>
              <a:rPr lang="pt-BR" b="1">
                <a:solidFill>
                  <a:srgbClr val="FF3300"/>
                </a:solidFill>
              </a:rPr>
              <a:t>-</a:t>
            </a:r>
            <a:r>
              <a:rPr lang="pt-BR" b="1">
                <a:solidFill>
                  <a:srgbClr val="00FFFF"/>
                </a:solidFill>
              </a:rPr>
              <a:t>benzeno</a:t>
            </a:r>
          </a:p>
          <a:p>
            <a:pPr algn="ctr">
              <a:spcBef>
                <a:spcPct val="50000"/>
              </a:spcBef>
            </a:pPr>
            <a:r>
              <a:rPr lang="pt-BR" b="1">
                <a:solidFill>
                  <a:srgbClr val="FF3300"/>
                </a:solidFill>
              </a:rPr>
              <a:t>ou</a:t>
            </a:r>
          </a:p>
          <a:p>
            <a:pPr>
              <a:spcBef>
                <a:spcPct val="50000"/>
              </a:spcBef>
            </a:pPr>
            <a:r>
              <a:rPr lang="pt-BR" b="1">
                <a:solidFill>
                  <a:srgbClr val="66FF33"/>
                </a:solidFill>
              </a:rPr>
              <a:t>Orto-dimetil</a:t>
            </a:r>
            <a:r>
              <a:rPr lang="pt-BR" b="1">
                <a:solidFill>
                  <a:srgbClr val="FF3300"/>
                </a:solidFill>
              </a:rPr>
              <a:t>-</a:t>
            </a:r>
            <a:r>
              <a:rPr lang="pt-BR" b="1">
                <a:solidFill>
                  <a:srgbClr val="00FFFF"/>
                </a:solidFill>
              </a:rPr>
              <a:t>benzeno</a:t>
            </a:r>
          </a:p>
        </p:txBody>
      </p:sp>
      <p:sp>
        <p:nvSpPr>
          <p:cNvPr id="27676" name="Text Box 28"/>
          <p:cNvSpPr txBox="1">
            <a:spLocks noChangeArrowheads="1"/>
          </p:cNvSpPr>
          <p:nvPr/>
        </p:nvSpPr>
        <p:spPr bwMode="auto">
          <a:xfrm>
            <a:off x="71628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4</a:t>
            </a:r>
          </a:p>
        </p:txBody>
      </p:sp>
      <p:sp>
        <p:nvSpPr>
          <p:cNvPr id="27677" name="Text Box 29"/>
          <p:cNvSpPr txBox="1">
            <a:spLocks noChangeArrowheads="1"/>
          </p:cNvSpPr>
          <p:nvPr/>
        </p:nvSpPr>
        <p:spPr bwMode="auto">
          <a:xfrm>
            <a:off x="1143000" y="3200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1</a:t>
            </a:r>
          </a:p>
        </p:txBody>
      </p:sp>
      <p:sp>
        <p:nvSpPr>
          <p:cNvPr id="27678" name="Text Box 30"/>
          <p:cNvSpPr txBox="1">
            <a:spLocks noChangeArrowheads="1"/>
          </p:cNvSpPr>
          <p:nvPr/>
        </p:nvSpPr>
        <p:spPr bwMode="auto">
          <a:xfrm>
            <a:off x="1524000" y="34290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2</a:t>
            </a:r>
          </a:p>
        </p:txBody>
      </p:sp>
      <p:sp>
        <p:nvSpPr>
          <p:cNvPr id="27679" name="Text Box 31"/>
          <p:cNvSpPr txBox="1">
            <a:spLocks noChangeArrowheads="1"/>
          </p:cNvSpPr>
          <p:nvPr/>
        </p:nvSpPr>
        <p:spPr bwMode="auto">
          <a:xfrm>
            <a:off x="4495800" y="3962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3</a:t>
            </a:r>
          </a:p>
        </p:txBody>
      </p:sp>
      <p:sp>
        <p:nvSpPr>
          <p:cNvPr id="27680" name="Text Box 32"/>
          <p:cNvSpPr txBox="1">
            <a:spLocks noChangeArrowheads="1"/>
          </p:cNvSpPr>
          <p:nvPr/>
        </p:nvSpPr>
        <p:spPr bwMode="auto">
          <a:xfrm>
            <a:off x="4114800" y="32766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1</a:t>
            </a:r>
          </a:p>
        </p:txBody>
      </p:sp>
      <p:sp>
        <p:nvSpPr>
          <p:cNvPr id="27681" name="Text Box 33"/>
          <p:cNvSpPr txBox="1">
            <a:spLocks noChangeArrowheads="1"/>
          </p:cNvSpPr>
          <p:nvPr/>
        </p:nvSpPr>
        <p:spPr bwMode="auto">
          <a:xfrm>
            <a:off x="7162800" y="32004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1</a:t>
            </a:r>
          </a:p>
        </p:txBody>
      </p:sp>
      <p:sp>
        <p:nvSpPr>
          <p:cNvPr id="27682" name="Text Box 34"/>
          <p:cNvSpPr txBox="1">
            <a:spLocks noChangeArrowheads="1"/>
          </p:cNvSpPr>
          <p:nvPr/>
        </p:nvSpPr>
        <p:spPr bwMode="auto">
          <a:xfrm>
            <a:off x="3124200" y="4953000"/>
            <a:ext cx="3276600" cy="1552575"/>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1,3-dimetil</a:t>
            </a:r>
            <a:r>
              <a:rPr lang="pt-BR" b="1">
                <a:solidFill>
                  <a:srgbClr val="FF3300"/>
                </a:solidFill>
              </a:rPr>
              <a:t>-</a:t>
            </a:r>
            <a:r>
              <a:rPr lang="pt-BR" b="1">
                <a:solidFill>
                  <a:srgbClr val="00FFFF"/>
                </a:solidFill>
              </a:rPr>
              <a:t>benzeno</a:t>
            </a:r>
          </a:p>
          <a:p>
            <a:pPr algn="ctr">
              <a:spcBef>
                <a:spcPct val="50000"/>
              </a:spcBef>
            </a:pPr>
            <a:r>
              <a:rPr lang="pt-BR" b="1">
                <a:solidFill>
                  <a:srgbClr val="FF3300"/>
                </a:solidFill>
              </a:rPr>
              <a:t>ou</a:t>
            </a:r>
          </a:p>
          <a:p>
            <a:pPr>
              <a:spcBef>
                <a:spcPct val="50000"/>
              </a:spcBef>
            </a:pPr>
            <a:r>
              <a:rPr lang="pt-BR" b="1">
                <a:solidFill>
                  <a:srgbClr val="66FF33"/>
                </a:solidFill>
              </a:rPr>
              <a:t>Meta-dimetil-</a:t>
            </a:r>
            <a:r>
              <a:rPr lang="pt-BR" b="1">
                <a:solidFill>
                  <a:srgbClr val="00FFFF"/>
                </a:solidFill>
              </a:rPr>
              <a:t>benzeno</a:t>
            </a:r>
          </a:p>
        </p:txBody>
      </p:sp>
      <p:sp>
        <p:nvSpPr>
          <p:cNvPr id="27683" name="Text Box 35"/>
          <p:cNvSpPr txBox="1">
            <a:spLocks noChangeArrowheads="1"/>
          </p:cNvSpPr>
          <p:nvPr/>
        </p:nvSpPr>
        <p:spPr bwMode="auto">
          <a:xfrm>
            <a:off x="6096000" y="5305425"/>
            <a:ext cx="3048000" cy="1552575"/>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1,4-dimetil</a:t>
            </a:r>
            <a:r>
              <a:rPr lang="pt-BR" b="1">
                <a:solidFill>
                  <a:srgbClr val="FF3300"/>
                </a:solidFill>
              </a:rPr>
              <a:t>-</a:t>
            </a:r>
            <a:r>
              <a:rPr lang="pt-BR" b="1">
                <a:solidFill>
                  <a:srgbClr val="00FFFF"/>
                </a:solidFill>
              </a:rPr>
              <a:t>benzeno</a:t>
            </a:r>
          </a:p>
          <a:p>
            <a:pPr algn="ctr">
              <a:spcBef>
                <a:spcPct val="50000"/>
              </a:spcBef>
            </a:pPr>
            <a:r>
              <a:rPr lang="pt-BR" b="1">
                <a:solidFill>
                  <a:srgbClr val="FF3300"/>
                </a:solidFill>
              </a:rPr>
              <a:t>ou</a:t>
            </a:r>
          </a:p>
          <a:p>
            <a:pPr>
              <a:spcBef>
                <a:spcPct val="50000"/>
              </a:spcBef>
            </a:pPr>
            <a:r>
              <a:rPr lang="pt-BR" b="1">
                <a:solidFill>
                  <a:srgbClr val="66FF33"/>
                </a:solidFill>
              </a:rPr>
              <a:t>Para-dimetil</a:t>
            </a:r>
            <a:r>
              <a:rPr lang="pt-BR" b="1">
                <a:solidFill>
                  <a:srgbClr val="FF3300"/>
                </a:solidFill>
              </a:rPr>
              <a:t>-</a:t>
            </a:r>
            <a:r>
              <a:rPr lang="pt-BR" b="1">
                <a:solidFill>
                  <a:srgbClr val="00FFFF"/>
                </a:solidFill>
              </a:rPr>
              <a:t>benzeno</a:t>
            </a:r>
          </a:p>
        </p:txBody>
      </p:sp>
      <p:sp>
        <p:nvSpPr>
          <p:cNvPr id="27685" name="Text Box 37"/>
          <p:cNvSpPr txBox="1">
            <a:spLocks noChangeArrowheads="1"/>
          </p:cNvSpPr>
          <p:nvPr/>
        </p:nvSpPr>
        <p:spPr bwMode="auto">
          <a:xfrm>
            <a:off x="4495800" y="35052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7686" name="Text Box 38"/>
          <p:cNvSpPr txBox="1">
            <a:spLocks noChangeArrowheads="1"/>
          </p:cNvSpPr>
          <p:nvPr/>
        </p:nvSpPr>
        <p:spPr bwMode="auto">
          <a:xfrm>
            <a:off x="7467600" y="34290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7687" name="Text Box 39"/>
          <p:cNvSpPr txBox="1">
            <a:spLocks noChangeArrowheads="1"/>
          </p:cNvSpPr>
          <p:nvPr/>
        </p:nvSpPr>
        <p:spPr bwMode="auto">
          <a:xfrm>
            <a:off x="7543800" y="40386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27688" name="Text Box 40"/>
          <p:cNvSpPr txBox="1">
            <a:spLocks noChangeArrowheads="1"/>
          </p:cNvSpPr>
          <p:nvPr/>
        </p:nvSpPr>
        <p:spPr bwMode="auto">
          <a:xfrm>
            <a:off x="0" y="0"/>
            <a:ext cx="8610600" cy="118745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Em compostos aromáticos, existe uma nomenclatura diferenciada que pode ser usada, portanto é importante conhecer.</a:t>
            </a:r>
          </a:p>
        </p:txBody>
      </p:sp>
      <p:sp>
        <p:nvSpPr>
          <p:cNvPr id="27689" name="Text Box 41"/>
          <p:cNvSpPr txBox="1">
            <a:spLocks noChangeArrowheads="1"/>
          </p:cNvSpPr>
          <p:nvPr/>
        </p:nvSpPr>
        <p:spPr bwMode="auto">
          <a:xfrm>
            <a:off x="0" y="1219200"/>
            <a:ext cx="9144000" cy="1187450"/>
          </a:xfrm>
          <a:prstGeom prst="rect">
            <a:avLst/>
          </a:prstGeom>
          <a:noFill/>
          <a:ln w="9525">
            <a:noFill/>
            <a:miter lim="800000"/>
            <a:headEnd/>
            <a:tailEnd/>
          </a:ln>
          <a:effectLst/>
        </p:spPr>
        <p:txBody>
          <a:bodyPr>
            <a:spAutoFit/>
          </a:bodyPr>
          <a:lstStyle/>
          <a:p>
            <a:pPr>
              <a:spcBef>
                <a:spcPct val="50000"/>
              </a:spcBef>
            </a:pPr>
            <a:r>
              <a:rPr lang="pt-BR" b="1"/>
              <a:t>Quando houver 2 grupos orgânicos ligados ao anel aromático e estes estiverem nas posições 1 e 2, 1 e 3 ou 1 e 4, podemos trocar as posições </a:t>
            </a:r>
            <a:r>
              <a:rPr lang="pt-BR" b="1">
                <a:solidFill>
                  <a:srgbClr val="66FF33"/>
                </a:solidFill>
              </a:rPr>
              <a:t>1,2</a:t>
            </a:r>
            <a:r>
              <a:rPr lang="pt-BR" b="1"/>
              <a:t> – </a:t>
            </a:r>
            <a:r>
              <a:rPr lang="pt-BR" b="1">
                <a:solidFill>
                  <a:srgbClr val="66FF33"/>
                </a:solidFill>
              </a:rPr>
              <a:t>1,3</a:t>
            </a:r>
            <a:r>
              <a:rPr lang="pt-BR" b="1"/>
              <a:t> – ou </a:t>
            </a:r>
            <a:r>
              <a:rPr lang="pt-BR" b="1">
                <a:solidFill>
                  <a:srgbClr val="66FF33"/>
                </a:solidFill>
              </a:rPr>
              <a:t>1,4</a:t>
            </a:r>
            <a:r>
              <a:rPr lang="pt-BR" b="1"/>
              <a:t> pela palavras </a:t>
            </a:r>
            <a:r>
              <a:rPr lang="pt-BR" b="1">
                <a:solidFill>
                  <a:srgbClr val="66FF33"/>
                </a:solidFill>
              </a:rPr>
              <a:t>orto</a:t>
            </a:r>
            <a:r>
              <a:rPr lang="pt-BR" b="1"/>
              <a:t>, </a:t>
            </a:r>
            <a:r>
              <a:rPr lang="pt-BR" b="1">
                <a:solidFill>
                  <a:srgbClr val="66FF33"/>
                </a:solidFill>
              </a:rPr>
              <a:t>meta</a:t>
            </a:r>
            <a:r>
              <a:rPr lang="pt-BR" b="1"/>
              <a:t>, </a:t>
            </a:r>
            <a:r>
              <a:rPr lang="pt-BR" b="1">
                <a:solidFill>
                  <a:srgbClr val="66FF33"/>
                </a:solidFill>
              </a:rPr>
              <a:t>para</a:t>
            </a:r>
            <a:r>
              <a:rPr lang="pt-BR" b="1"/>
              <a:t>, portanto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7688"/>
                                        </p:tgtEl>
                                        <p:attrNameLst>
                                          <p:attrName>style.visibility</p:attrName>
                                        </p:attrNameLst>
                                      </p:cBhvr>
                                      <p:to>
                                        <p:strVal val="visible"/>
                                      </p:to>
                                    </p:set>
                                    <p:anim calcmode="lin" valueType="num">
                                      <p:cBhvr additive="base">
                                        <p:cTn id="7" dur="500" fill="hold"/>
                                        <p:tgtEl>
                                          <p:spTgt spid="27688"/>
                                        </p:tgtEl>
                                        <p:attrNameLst>
                                          <p:attrName>ppt_x</p:attrName>
                                        </p:attrNameLst>
                                      </p:cBhvr>
                                      <p:tavLst>
                                        <p:tav tm="0">
                                          <p:val>
                                            <p:strVal val="#ppt_x"/>
                                          </p:val>
                                        </p:tav>
                                        <p:tav tm="100000">
                                          <p:val>
                                            <p:strVal val="#ppt_x"/>
                                          </p:val>
                                        </p:tav>
                                      </p:tavLst>
                                    </p:anim>
                                    <p:anim calcmode="lin" valueType="num">
                                      <p:cBhvr additive="base">
                                        <p:cTn id="8" dur="500" fill="hold"/>
                                        <p:tgtEl>
                                          <p:spTgt spid="2768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89"/>
                                        </p:tgtEl>
                                        <p:attrNameLst>
                                          <p:attrName>style.visibility</p:attrName>
                                        </p:attrNameLst>
                                      </p:cBhvr>
                                      <p:to>
                                        <p:strVal val="visible"/>
                                      </p:to>
                                    </p:set>
                                    <p:anim calcmode="lin" valueType="num">
                                      <p:cBhvr additive="base">
                                        <p:cTn id="13" dur="500" fill="hold"/>
                                        <p:tgtEl>
                                          <p:spTgt spid="27689"/>
                                        </p:tgtEl>
                                        <p:attrNameLst>
                                          <p:attrName>ppt_x</p:attrName>
                                        </p:attrNameLst>
                                      </p:cBhvr>
                                      <p:tavLst>
                                        <p:tav tm="0">
                                          <p:val>
                                            <p:strVal val="0-#ppt_w/2"/>
                                          </p:val>
                                        </p:tav>
                                        <p:tav tm="100000">
                                          <p:val>
                                            <p:strVal val="#ppt_x"/>
                                          </p:val>
                                        </p:tav>
                                      </p:tavLst>
                                    </p:anim>
                                    <p:anim calcmode="lin" valueType="num">
                                      <p:cBhvr additive="base">
                                        <p:cTn id="14" dur="500" fill="hold"/>
                                        <p:tgtEl>
                                          <p:spTgt spid="2768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27651"/>
                                        </p:tgtEl>
                                        <p:attrNameLst>
                                          <p:attrName>style.visibility</p:attrName>
                                        </p:attrNameLst>
                                      </p:cBhvr>
                                      <p:to>
                                        <p:strVal val="visible"/>
                                      </p:to>
                                    </p:set>
                                    <p:animEffect transition="in" filter="dissolve">
                                      <p:cBhvr>
                                        <p:cTn id="19" dur="500"/>
                                        <p:tgtEl>
                                          <p:spTgt spid="27651"/>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7659"/>
                                        </p:tgtEl>
                                        <p:attrNameLst>
                                          <p:attrName>style.visibility</p:attrName>
                                        </p:attrNameLst>
                                      </p:cBhvr>
                                      <p:to>
                                        <p:strVal val="visible"/>
                                      </p:to>
                                    </p:set>
                                    <p:animEffect transition="in" filter="dissolve">
                                      <p:cBhvr>
                                        <p:cTn id="24" dur="500"/>
                                        <p:tgtEl>
                                          <p:spTgt spid="27659"/>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7667"/>
                                        </p:tgtEl>
                                        <p:attrNameLst>
                                          <p:attrName>style.visibility</p:attrName>
                                        </p:attrNameLst>
                                      </p:cBhvr>
                                      <p:to>
                                        <p:strVal val="visible"/>
                                      </p:to>
                                    </p:set>
                                    <p:animEffect transition="in" filter="dissolve">
                                      <p:cBhvr>
                                        <p:cTn id="29" dur="500"/>
                                        <p:tgtEl>
                                          <p:spTgt spid="2766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7677"/>
                                        </p:tgtEl>
                                        <p:attrNameLst>
                                          <p:attrName>style.visibility</p:attrName>
                                        </p:attrNameLst>
                                      </p:cBhvr>
                                      <p:to>
                                        <p:strVal val="visible"/>
                                      </p:to>
                                    </p:set>
                                    <p:animEffect transition="in" filter="dissolve">
                                      <p:cBhvr>
                                        <p:cTn id="34" dur="500"/>
                                        <p:tgtEl>
                                          <p:spTgt spid="27677"/>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7678"/>
                                        </p:tgtEl>
                                        <p:attrNameLst>
                                          <p:attrName>style.visibility</p:attrName>
                                        </p:attrNameLst>
                                      </p:cBhvr>
                                      <p:to>
                                        <p:strVal val="visible"/>
                                      </p:to>
                                    </p:set>
                                    <p:animEffect transition="in" filter="dissolve">
                                      <p:cBhvr>
                                        <p:cTn id="39" dur="500"/>
                                        <p:tgtEl>
                                          <p:spTgt spid="27678"/>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7680"/>
                                        </p:tgtEl>
                                        <p:attrNameLst>
                                          <p:attrName>style.visibility</p:attrName>
                                        </p:attrNameLst>
                                      </p:cBhvr>
                                      <p:to>
                                        <p:strVal val="visible"/>
                                      </p:to>
                                    </p:set>
                                    <p:animEffect transition="in" filter="dissolve">
                                      <p:cBhvr>
                                        <p:cTn id="44" dur="500"/>
                                        <p:tgtEl>
                                          <p:spTgt spid="27680"/>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27685"/>
                                        </p:tgtEl>
                                        <p:attrNameLst>
                                          <p:attrName>style.visibility</p:attrName>
                                        </p:attrNameLst>
                                      </p:cBhvr>
                                      <p:to>
                                        <p:strVal val="visible"/>
                                      </p:to>
                                    </p:set>
                                    <p:animEffect transition="in" filter="dissolve">
                                      <p:cBhvr>
                                        <p:cTn id="49" dur="500"/>
                                        <p:tgtEl>
                                          <p:spTgt spid="27685"/>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7679"/>
                                        </p:tgtEl>
                                        <p:attrNameLst>
                                          <p:attrName>style.visibility</p:attrName>
                                        </p:attrNameLst>
                                      </p:cBhvr>
                                      <p:to>
                                        <p:strVal val="visible"/>
                                      </p:to>
                                    </p:set>
                                    <p:animEffect transition="in" filter="dissolve">
                                      <p:cBhvr>
                                        <p:cTn id="54" dur="500"/>
                                        <p:tgtEl>
                                          <p:spTgt spid="27679"/>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27681"/>
                                        </p:tgtEl>
                                        <p:attrNameLst>
                                          <p:attrName>style.visibility</p:attrName>
                                        </p:attrNameLst>
                                      </p:cBhvr>
                                      <p:to>
                                        <p:strVal val="visible"/>
                                      </p:to>
                                    </p:set>
                                    <p:animEffect transition="in" filter="dissolve">
                                      <p:cBhvr>
                                        <p:cTn id="59" dur="500"/>
                                        <p:tgtEl>
                                          <p:spTgt spid="27681"/>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27686"/>
                                        </p:tgtEl>
                                        <p:attrNameLst>
                                          <p:attrName>style.visibility</p:attrName>
                                        </p:attrNameLst>
                                      </p:cBhvr>
                                      <p:to>
                                        <p:strVal val="visible"/>
                                      </p:to>
                                    </p:set>
                                    <p:animEffect transition="in" filter="dissolve">
                                      <p:cBhvr>
                                        <p:cTn id="64" dur="500"/>
                                        <p:tgtEl>
                                          <p:spTgt spid="27686"/>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27687"/>
                                        </p:tgtEl>
                                        <p:attrNameLst>
                                          <p:attrName>style.visibility</p:attrName>
                                        </p:attrNameLst>
                                      </p:cBhvr>
                                      <p:to>
                                        <p:strVal val="visible"/>
                                      </p:to>
                                    </p:set>
                                    <p:animEffect transition="in" filter="dissolve">
                                      <p:cBhvr>
                                        <p:cTn id="69" dur="500"/>
                                        <p:tgtEl>
                                          <p:spTgt spid="27687"/>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27676"/>
                                        </p:tgtEl>
                                        <p:attrNameLst>
                                          <p:attrName>style.visibility</p:attrName>
                                        </p:attrNameLst>
                                      </p:cBhvr>
                                      <p:to>
                                        <p:strVal val="visible"/>
                                      </p:to>
                                    </p:set>
                                    <p:animEffect transition="in" filter="dissolve">
                                      <p:cBhvr>
                                        <p:cTn id="74" dur="500"/>
                                        <p:tgtEl>
                                          <p:spTgt spid="27676"/>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7675"/>
                                        </p:tgtEl>
                                        <p:attrNameLst>
                                          <p:attrName>style.visibility</p:attrName>
                                        </p:attrNameLst>
                                      </p:cBhvr>
                                      <p:to>
                                        <p:strVal val="visible"/>
                                      </p:to>
                                    </p:set>
                                    <p:animEffect transition="in" filter="dissolve">
                                      <p:cBhvr>
                                        <p:cTn id="79" dur="500"/>
                                        <p:tgtEl>
                                          <p:spTgt spid="27675"/>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27682"/>
                                        </p:tgtEl>
                                        <p:attrNameLst>
                                          <p:attrName>style.visibility</p:attrName>
                                        </p:attrNameLst>
                                      </p:cBhvr>
                                      <p:to>
                                        <p:strVal val="visible"/>
                                      </p:to>
                                    </p:set>
                                    <p:animEffect transition="in" filter="dissolve">
                                      <p:cBhvr>
                                        <p:cTn id="84" dur="500"/>
                                        <p:tgtEl>
                                          <p:spTgt spid="27682"/>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grpId="0" nodeType="clickEffect">
                                  <p:stCondLst>
                                    <p:cond delay="0"/>
                                  </p:stCondLst>
                                  <p:childTnLst>
                                    <p:set>
                                      <p:cBhvr>
                                        <p:cTn id="88" dur="1" fill="hold">
                                          <p:stCondLst>
                                            <p:cond delay="0"/>
                                          </p:stCondLst>
                                        </p:cTn>
                                        <p:tgtEl>
                                          <p:spTgt spid="27683"/>
                                        </p:tgtEl>
                                        <p:attrNameLst>
                                          <p:attrName>style.visibility</p:attrName>
                                        </p:attrNameLst>
                                      </p:cBhvr>
                                      <p:to>
                                        <p:strVal val="visible"/>
                                      </p:to>
                                    </p:set>
                                    <p:animEffect transition="in" filter="dissolve">
                                      <p:cBhvr>
                                        <p:cTn id="89" dur="500"/>
                                        <p:tgtEl>
                                          <p:spTgt spid="27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75" grpId="0" autoUpdateAnimBg="0"/>
      <p:bldP spid="27676" grpId="0" autoUpdateAnimBg="0"/>
      <p:bldP spid="27677" grpId="0" autoUpdateAnimBg="0"/>
      <p:bldP spid="27678" grpId="0" autoUpdateAnimBg="0"/>
      <p:bldP spid="27679" grpId="0" autoUpdateAnimBg="0"/>
      <p:bldP spid="27680" grpId="0" autoUpdateAnimBg="0"/>
      <p:bldP spid="27681" grpId="0" autoUpdateAnimBg="0"/>
      <p:bldP spid="27682" grpId="0" autoUpdateAnimBg="0"/>
      <p:bldP spid="27683" grpId="0" autoUpdateAnimBg="0"/>
      <p:bldP spid="27685" grpId="0" autoUpdateAnimBg="0"/>
      <p:bldP spid="27686" grpId="0" autoUpdateAnimBg="0"/>
      <p:bldP spid="27687" grpId="0" autoUpdateAnimBg="0"/>
      <p:bldP spid="27688" grpId="0" autoUpdateAnimBg="0"/>
      <p:bldP spid="2768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0" y="1981200"/>
            <a:ext cx="8001000" cy="519113"/>
          </a:xfrm>
          <a:prstGeom prst="rect">
            <a:avLst/>
          </a:prstGeom>
          <a:noFill/>
          <a:ln w="9525">
            <a:noFill/>
            <a:miter lim="800000"/>
            <a:headEnd/>
            <a:tailEnd/>
          </a:ln>
          <a:effectLst/>
        </p:spPr>
        <p:txBody>
          <a:bodyPr>
            <a:spAutoFit/>
          </a:bodyPr>
          <a:lstStyle/>
          <a:p>
            <a:pPr marL="457200" indent="-457200">
              <a:spcBef>
                <a:spcPct val="50000"/>
              </a:spcBef>
            </a:pPr>
            <a:r>
              <a:rPr lang="pt-BR" sz="2800" b="1">
                <a:solidFill>
                  <a:schemeClr val="bg1"/>
                </a:solidFill>
              </a:rPr>
              <a:t>1-</a:t>
            </a:r>
            <a:r>
              <a:rPr lang="pt-BR" sz="2800"/>
              <a:t>  </a:t>
            </a:r>
            <a:r>
              <a:rPr lang="pt-BR" sz="2800" b="1">
                <a:solidFill>
                  <a:schemeClr val="bg1"/>
                </a:solidFill>
              </a:rPr>
              <a:t>Quando usar </a:t>
            </a:r>
            <a:r>
              <a:rPr lang="pt-BR" sz="2800" b="1" u="sng">
                <a:solidFill>
                  <a:schemeClr val="bg1"/>
                </a:solidFill>
              </a:rPr>
              <a:t>hifen</a:t>
            </a:r>
            <a:r>
              <a:rPr lang="pt-BR" sz="2800" b="1">
                <a:solidFill>
                  <a:schemeClr val="bg1"/>
                </a:solidFill>
              </a:rPr>
              <a:t> e quando usar </a:t>
            </a:r>
            <a:r>
              <a:rPr lang="pt-BR" sz="2800" b="1" u="sng">
                <a:solidFill>
                  <a:schemeClr val="bg1"/>
                </a:solidFill>
              </a:rPr>
              <a:t>vírgula</a:t>
            </a:r>
            <a:r>
              <a:rPr lang="pt-BR" sz="2800" b="1">
                <a:solidFill>
                  <a:schemeClr val="bg1"/>
                </a:solidFill>
              </a:rPr>
              <a:t> ????</a:t>
            </a:r>
          </a:p>
        </p:txBody>
      </p:sp>
      <p:sp>
        <p:nvSpPr>
          <p:cNvPr id="18436" name="Text Box 4"/>
          <p:cNvSpPr txBox="1">
            <a:spLocks noChangeArrowheads="1"/>
          </p:cNvSpPr>
          <p:nvPr/>
        </p:nvSpPr>
        <p:spPr bwMode="auto">
          <a:xfrm>
            <a:off x="762000" y="2971800"/>
            <a:ext cx="8382000" cy="1552575"/>
          </a:xfrm>
          <a:prstGeom prst="rect">
            <a:avLst/>
          </a:prstGeom>
          <a:noFill/>
          <a:ln w="9525">
            <a:noFill/>
            <a:miter lim="800000"/>
            <a:headEnd/>
            <a:tailEnd/>
          </a:ln>
          <a:effectLst/>
        </p:spPr>
        <p:txBody>
          <a:bodyPr>
            <a:spAutoFit/>
          </a:bodyPr>
          <a:lstStyle/>
          <a:p>
            <a:pPr marL="457200" indent="-457200">
              <a:spcBef>
                <a:spcPct val="50000"/>
              </a:spcBef>
              <a:buFontTx/>
              <a:buAutoNum type="alphaLcParenR"/>
            </a:pPr>
            <a:r>
              <a:rPr lang="pt-BR" b="1">
                <a:solidFill>
                  <a:srgbClr val="00FFFF"/>
                </a:solidFill>
              </a:rPr>
              <a:t>Hífen  - usamos para separar palavras</a:t>
            </a:r>
          </a:p>
          <a:p>
            <a:pPr marL="457200" indent="-457200">
              <a:spcBef>
                <a:spcPct val="50000"/>
              </a:spcBef>
            </a:pPr>
            <a:endParaRPr lang="pt-BR" b="1">
              <a:solidFill>
                <a:srgbClr val="00FFFF"/>
              </a:solidFill>
            </a:endParaRPr>
          </a:p>
          <a:p>
            <a:pPr marL="457200" indent="-457200" algn="ctr">
              <a:spcBef>
                <a:spcPct val="50000"/>
              </a:spcBef>
            </a:pPr>
            <a:r>
              <a:rPr lang="pt-BR" b="1">
                <a:solidFill>
                  <a:srgbClr val="00FFFF"/>
                </a:solidFill>
              </a:rPr>
              <a:t>Ex: metil-pentano</a:t>
            </a:r>
          </a:p>
        </p:txBody>
      </p:sp>
      <p:sp>
        <p:nvSpPr>
          <p:cNvPr id="18437" name="Text Box 5"/>
          <p:cNvSpPr txBox="1">
            <a:spLocks noChangeArrowheads="1"/>
          </p:cNvSpPr>
          <p:nvPr/>
        </p:nvSpPr>
        <p:spPr bwMode="auto">
          <a:xfrm>
            <a:off x="762000" y="5181600"/>
            <a:ext cx="8382000" cy="1552575"/>
          </a:xfrm>
          <a:prstGeom prst="rect">
            <a:avLst/>
          </a:prstGeom>
          <a:noFill/>
          <a:ln w="9525">
            <a:noFill/>
            <a:miter lim="800000"/>
            <a:headEnd/>
            <a:tailEnd/>
          </a:ln>
          <a:effectLst/>
        </p:spPr>
        <p:txBody>
          <a:bodyPr>
            <a:spAutoFit/>
          </a:bodyPr>
          <a:lstStyle/>
          <a:p>
            <a:pPr>
              <a:spcBef>
                <a:spcPct val="50000"/>
              </a:spcBef>
            </a:pPr>
            <a:r>
              <a:rPr lang="pt-BR"/>
              <a:t> </a:t>
            </a:r>
            <a:r>
              <a:rPr lang="pt-BR" b="1">
                <a:solidFill>
                  <a:srgbClr val="66FF33"/>
                </a:solidFill>
              </a:rPr>
              <a:t>b) Vírgula – usamos para separar números</a:t>
            </a:r>
          </a:p>
          <a:p>
            <a:pPr>
              <a:spcBef>
                <a:spcPct val="50000"/>
              </a:spcBef>
            </a:pPr>
            <a:endParaRPr lang="pt-BR" b="1">
              <a:solidFill>
                <a:srgbClr val="66FF33"/>
              </a:solidFill>
            </a:endParaRPr>
          </a:p>
          <a:p>
            <a:pPr algn="ctr">
              <a:spcBef>
                <a:spcPct val="50000"/>
              </a:spcBef>
            </a:pPr>
            <a:r>
              <a:rPr lang="pt-BR" b="1">
                <a:solidFill>
                  <a:srgbClr val="66FF33"/>
                </a:solidFill>
              </a:rPr>
              <a:t>Ex : 2,2,4 – trimetil - pentano</a:t>
            </a:r>
          </a:p>
        </p:txBody>
      </p:sp>
      <p:sp>
        <p:nvSpPr>
          <p:cNvPr id="18440" name="Text Box 8"/>
          <p:cNvSpPr txBox="1">
            <a:spLocks noChangeArrowheads="1"/>
          </p:cNvSpPr>
          <p:nvPr/>
        </p:nvSpPr>
        <p:spPr bwMode="auto">
          <a:xfrm>
            <a:off x="304800" y="381000"/>
            <a:ext cx="76962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Observações Importantes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440"/>
                                        </p:tgtEl>
                                        <p:attrNameLst>
                                          <p:attrName>style.visibility</p:attrName>
                                        </p:attrNameLst>
                                      </p:cBhvr>
                                      <p:to>
                                        <p:strVal val="visible"/>
                                      </p:to>
                                    </p:set>
                                    <p:anim calcmode="lin" valueType="num">
                                      <p:cBhvr additive="base">
                                        <p:cTn id="7" dur="500" fill="hold"/>
                                        <p:tgtEl>
                                          <p:spTgt spid="18440"/>
                                        </p:tgtEl>
                                        <p:attrNameLst>
                                          <p:attrName>ppt_x</p:attrName>
                                        </p:attrNameLst>
                                      </p:cBhvr>
                                      <p:tavLst>
                                        <p:tav tm="0">
                                          <p:val>
                                            <p:strVal val="#ppt_x"/>
                                          </p:val>
                                        </p:tav>
                                        <p:tav tm="100000">
                                          <p:val>
                                            <p:strVal val="#ppt_x"/>
                                          </p:val>
                                        </p:tav>
                                      </p:tavLst>
                                    </p:anim>
                                    <p:anim calcmode="lin" valueType="num">
                                      <p:cBhvr additive="base">
                                        <p:cTn id="8" dur="500" fill="hold"/>
                                        <p:tgtEl>
                                          <p:spTgt spid="1844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additive="base">
                                        <p:cTn id="13" dur="500" fill="hold"/>
                                        <p:tgtEl>
                                          <p:spTgt spid="18435"/>
                                        </p:tgtEl>
                                        <p:attrNameLst>
                                          <p:attrName>ppt_x</p:attrName>
                                        </p:attrNameLst>
                                      </p:cBhvr>
                                      <p:tavLst>
                                        <p:tav tm="0">
                                          <p:val>
                                            <p:strVal val="0-#ppt_w/2"/>
                                          </p:val>
                                        </p:tav>
                                        <p:tav tm="100000">
                                          <p:val>
                                            <p:strVal val="#ppt_x"/>
                                          </p:val>
                                        </p:tav>
                                      </p:tavLst>
                                    </p:anim>
                                    <p:anim calcmode="lin" valueType="num">
                                      <p:cBhvr additive="base">
                                        <p:cTn id="14" dur="500" fill="hold"/>
                                        <p:tgtEl>
                                          <p:spTgt spid="184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8436"/>
                                        </p:tgtEl>
                                        <p:attrNameLst>
                                          <p:attrName>style.visibility</p:attrName>
                                        </p:attrNameLst>
                                      </p:cBhvr>
                                      <p:to>
                                        <p:strVal val="visible"/>
                                      </p:to>
                                    </p:set>
                                    <p:anim calcmode="lin" valueType="num">
                                      <p:cBhvr additive="base">
                                        <p:cTn id="19" dur="500" fill="hold"/>
                                        <p:tgtEl>
                                          <p:spTgt spid="18436"/>
                                        </p:tgtEl>
                                        <p:attrNameLst>
                                          <p:attrName>ppt_x</p:attrName>
                                        </p:attrNameLst>
                                      </p:cBhvr>
                                      <p:tavLst>
                                        <p:tav tm="0">
                                          <p:val>
                                            <p:strVal val="1+#ppt_w/2"/>
                                          </p:val>
                                        </p:tav>
                                        <p:tav tm="100000">
                                          <p:val>
                                            <p:strVal val="#ppt_x"/>
                                          </p:val>
                                        </p:tav>
                                      </p:tavLst>
                                    </p:anim>
                                    <p:anim calcmode="lin" valueType="num">
                                      <p:cBhvr additive="base">
                                        <p:cTn id="20"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437"/>
                                        </p:tgtEl>
                                        <p:attrNameLst>
                                          <p:attrName>style.visibility</p:attrName>
                                        </p:attrNameLst>
                                      </p:cBhvr>
                                      <p:to>
                                        <p:strVal val="visible"/>
                                      </p:to>
                                    </p:set>
                                    <p:anim calcmode="lin" valueType="num">
                                      <p:cBhvr additive="base">
                                        <p:cTn id="25" dur="500" fill="hold"/>
                                        <p:tgtEl>
                                          <p:spTgt spid="18437"/>
                                        </p:tgtEl>
                                        <p:attrNameLst>
                                          <p:attrName>ppt_x</p:attrName>
                                        </p:attrNameLst>
                                      </p:cBhvr>
                                      <p:tavLst>
                                        <p:tav tm="0">
                                          <p:val>
                                            <p:strVal val="1+#ppt_w/2"/>
                                          </p:val>
                                        </p:tav>
                                        <p:tav tm="100000">
                                          <p:val>
                                            <p:strVal val="#ppt_x"/>
                                          </p:val>
                                        </p:tav>
                                      </p:tavLst>
                                    </p:anim>
                                    <p:anim calcmode="lin" valueType="num">
                                      <p:cBhvr additive="base">
                                        <p:cTn id="26"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utoUpdateAnimBg="0"/>
      <p:bldP spid="18436" grpId="0" autoUpdateAnimBg="0"/>
      <p:bldP spid="18437" grpId="0" autoUpdateAnimBg="0"/>
      <p:bldP spid="1844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3"/>
          <p:cNvSpPr txBox="1">
            <a:spLocks noChangeArrowheads="1"/>
          </p:cNvSpPr>
          <p:nvPr/>
        </p:nvSpPr>
        <p:spPr bwMode="auto">
          <a:xfrm>
            <a:off x="457200" y="228600"/>
            <a:ext cx="83820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2 - Quem vem primeiro na hora de escrever, Metil, etil ?????</a:t>
            </a:r>
          </a:p>
        </p:txBody>
      </p:sp>
      <p:sp>
        <p:nvSpPr>
          <p:cNvPr id="28676" name="Text Box 4"/>
          <p:cNvSpPr txBox="1">
            <a:spLocks noChangeArrowheads="1"/>
          </p:cNvSpPr>
          <p:nvPr/>
        </p:nvSpPr>
        <p:spPr bwMode="auto">
          <a:xfrm>
            <a:off x="304800" y="762000"/>
            <a:ext cx="8153400" cy="118745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Considere os grupos metil, etil e propil. Se estes grupos forem listados em ordem de complexidade (número de carbonos), teremos:  </a:t>
            </a:r>
          </a:p>
        </p:txBody>
      </p:sp>
      <p:sp>
        <p:nvSpPr>
          <p:cNvPr id="28677" name="Text Box 5"/>
          <p:cNvSpPr txBox="1">
            <a:spLocks noChangeArrowheads="1"/>
          </p:cNvSpPr>
          <p:nvPr/>
        </p:nvSpPr>
        <p:spPr bwMode="auto">
          <a:xfrm>
            <a:off x="2209800" y="1676400"/>
            <a:ext cx="6324600" cy="457200"/>
          </a:xfrm>
          <a:prstGeom prst="rect">
            <a:avLst/>
          </a:prstGeom>
          <a:noFill/>
          <a:ln w="9525">
            <a:noFill/>
            <a:miter lim="800000"/>
            <a:headEnd/>
            <a:tailEnd/>
          </a:ln>
          <a:effectLst/>
        </p:spPr>
        <p:txBody>
          <a:bodyPr>
            <a:spAutoFit/>
          </a:bodyPr>
          <a:lstStyle/>
          <a:p>
            <a:pPr algn="ctr">
              <a:spcBef>
                <a:spcPct val="50000"/>
              </a:spcBef>
            </a:pPr>
            <a:r>
              <a:rPr lang="pt-BR" b="1">
                <a:solidFill>
                  <a:srgbClr val="00FFFF"/>
                </a:solidFill>
              </a:rPr>
              <a:t>Metil &lt; etil &lt; propil</a:t>
            </a:r>
          </a:p>
        </p:txBody>
      </p:sp>
      <p:sp>
        <p:nvSpPr>
          <p:cNvPr id="28678" name="Text Box 6"/>
          <p:cNvSpPr txBox="1">
            <a:spLocks noChangeArrowheads="1"/>
          </p:cNvSpPr>
          <p:nvPr/>
        </p:nvSpPr>
        <p:spPr bwMode="auto">
          <a:xfrm>
            <a:off x="228600" y="2286000"/>
            <a:ext cx="83058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Se forem listados em ordem alfabética, teremos : </a:t>
            </a:r>
          </a:p>
        </p:txBody>
      </p:sp>
      <p:sp>
        <p:nvSpPr>
          <p:cNvPr id="28679" name="Text Box 7"/>
          <p:cNvSpPr txBox="1">
            <a:spLocks noChangeArrowheads="1"/>
          </p:cNvSpPr>
          <p:nvPr/>
        </p:nvSpPr>
        <p:spPr bwMode="auto">
          <a:xfrm>
            <a:off x="1447800" y="2743200"/>
            <a:ext cx="7696200" cy="457200"/>
          </a:xfrm>
          <a:prstGeom prst="rect">
            <a:avLst/>
          </a:prstGeom>
          <a:noFill/>
          <a:ln w="9525">
            <a:noFill/>
            <a:miter lim="800000"/>
            <a:headEnd/>
            <a:tailEnd/>
          </a:ln>
          <a:effectLst/>
        </p:spPr>
        <p:txBody>
          <a:bodyPr>
            <a:spAutoFit/>
          </a:bodyPr>
          <a:lstStyle/>
          <a:p>
            <a:pPr algn="ctr">
              <a:spcBef>
                <a:spcPct val="50000"/>
              </a:spcBef>
            </a:pPr>
            <a:r>
              <a:rPr lang="pt-BR" b="1">
                <a:solidFill>
                  <a:srgbClr val="00FFFF"/>
                </a:solidFill>
              </a:rPr>
              <a:t>Etil &lt; metil &lt; propil</a:t>
            </a:r>
          </a:p>
        </p:txBody>
      </p:sp>
      <p:sp>
        <p:nvSpPr>
          <p:cNvPr id="28680" name="Text Box 8"/>
          <p:cNvSpPr txBox="1">
            <a:spLocks noChangeArrowheads="1"/>
          </p:cNvSpPr>
          <p:nvPr/>
        </p:nvSpPr>
        <p:spPr bwMode="auto">
          <a:xfrm>
            <a:off x="533400" y="3352800"/>
            <a:ext cx="8610600" cy="22828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Até 1979, a IUPAC, aceitava a duas formas para a colocação do nome dos grupos orgânicos relativas às ramificações: a ordem de complexidade ou a ordem alfabética.  A partir daquele ano, julgando ser mais adequado como procedimento geral de nomenclatura a IUPAC, decidia que apenas a ordem alfabética deve ser empregada.</a:t>
            </a:r>
          </a:p>
        </p:txBody>
      </p:sp>
      <p:sp>
        <p:nvSpPr>
          <p:cNvPr id="28681" name="Text Box 9"/>
          <p:cNvSpPr txBox="1">
            <a:spLocks noChangeArrowheads="1"/>
          </p:cNvSpPr>
          <p:nvPr/>
        </p:nvSpPr>
        <p:spPr bwMode="auto">
          <a:xfrm>
            <a:off x="381000" y="5670550"/>
            <a:ext cx="8305800" cy="118745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No Brasil, tal regra não é muito difundida nos livros de Química, portanto poderemos adotar qualquer uma das formas como correta.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ppt_x"/>
                                          </p:val>
                                        </p:tav>
                                        <p:tav tm="100000">
                                          <p:val>
                                            <p:strVal val="#ppt_x"/>
                                          </p:val>
                                        </p:tav>
                                      </p:tavLst>
                                    </p:anim>
                                    <p:anim calcmode="lin" valueType="num">
                                      <p:cBhvr additive="base">
                                        <p:cTn id="8" dur="500" fill="hold"/>
                                        <p:tgtEl>
                                          <p:spTgt spid="2867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6"/>
                                        </p:tgtEl>
                                        <p:attrNameLst>
                                          <p:attrName>style.visibility</p:attrName>
                                        </p:attrNameLst>
                                      </p:cBhvr>
                                      <p:to>
                                        <p:strVal val="visible"/>
                                      </p:to>
                                    </p:set>
                                    <p:anim calcmode="lin" valueType="num">
                                      <p:cBhvr additive="base">
                                        <p:cTn id="13" dur="500" fill="hold"/>
                                        <p:tgtEl>
                                          <p:spTgt spid="28676"/>
                                        </p:tgtEl>
                                        <p:attrNameLst>
                                          <p:attrName>ppt_x</p:attrName>
                                        </p:attrNameLst>
                                      </p:cBhvr>
                                      <p:tavLst>
                                        <p:tav tm="0">
                                          <p:val>
                                            <p:strVal val="0-#ppt_w/2"/>
                                          </p:val>
                                        </p:tav>
                                        <p:tav tm="100000">
                                          <p:val>
                                            <p:strVal val="#ppt_x"/>
                                          </p:val>
                                        </p:tav>
                                      </p:tavLst>
                                    </p:anim>
                                    <p:anim calcmode="lin" valueType="num">
                                      <p:cBhvr additive="base">
                                        <p:cTn id="14"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8677"/>
                                        </p:tgtEl>
                                        <p:attrNameLst>
                                          <p:attrName>style.visibility</p:attrName>
                                        </p:attrNameLst>
                                      </p:cBhvr>
                                      <p:to>
                                        <p:strVal val="visible"/>
                                      </p:to>
                                    </p:set>
                                    <p:anim calcmode="lin" valueType="num">
                                      <p:cBhvr additive="base">
                                        <p:cTn id="19" dur="500" fill="hold"/>
                                        <p:tgtEl>
                                          <p:spTgt spid="28677"/>
                                        </p:tgtEl>
                                        <p:attrNameLst>
                                          <p:attrName>ppt_x</p:attrName>
                                        </p:attrNameLst>
                                      </p:cBhvr>
                                      <p:tavLst>
                                        <p:tav tm="0">
                                          <p:val>
                                            <p:strVal val="1+#ppt_w/2"/>
                                          </p:val>
                                        </p:tav>
                                        <p:tav tm="100000">
                                          <p:val>
                                            <p:strVal val="#ppt_x"/>
                                          </p:val>
                                        </p:tav>
                                      </p:tavLst>
                                    </p:anim>
                                    <p:anim calcmode="lin" valueType="num">
                                      <p:cBhvr additive="base">
                                        <p:cTn id="20" dur="500" fill="hold"/>
                                        <p:tgtEl>
                                          <p:spTgt spid="2867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8"/>
                                        </p:tgtEl>
                                        <p:attrNameLst>
                                          <p:attrName>style.visibility</p:attrName>
                                        </p:attrNameLst>
                                      </p:cBhvr>
                                      <p:to>
                                        <p:strVal val="visible"/>
                                      </p:to>
                                    </p:set>
                                    <p:anim calcmode="lin" valueType="num">
                                      <p:cBhvr additive="base">
                                        <p:cTn id="25" dur="500" fill="hold"/>
                                        <p:tgtEl>
                                          <p:spTgt spid="28678"/>
                                        </p:tgtEl>
                                        <p:attrNameLst>
                                          <p:attrName>ppt_x</p:attrName>
                                        </p:attrNameLst>
                                      </p:cBhvr>
                                      <p:tavLst>
                                        <p:tav tm="0">
                                          <p:val>
                                            <p:strVal val="0-#ppt_w/2"/>
                                          </p:val>
                                        </p:tav>
                                        <p:tav tm="100000">
                                          <p:val>
                                            <p:strVal val="#ppt_x"/>
                                          </p:val>
                                        </p:tav>
                                      </p:tavLst>
                                    </p:anim>
                                    <p:anim calcmode="lin" valueType="num">
                                      <p:cBhvr additive="base">
                                        <p:cTn id="26"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8679"/>
                                        </p:tgtEl>
                                        <p:attrNameLst>
                                          <p:attrName>style.visibility</p:attrName>
                                        </p:attrNameLst>
                                      </p:cBhvr>
                                      <p:to>
                                        <p:strVal val="visible"/>
                                      </p:to>
                                    </p:set>
                                    <p:anim calcmode="lin" valueType="num">
                                      <p:cBhvr additive="base">
                                        <p:cTn id="31" dur="500" fill="hold"/>
                                        <p:tgtEl>
                                          <p:spTgt spid="28679"/>
                                        </p:tgtEl>
                                        <p:attrNameLst>
                                          <p:attrName>ppt_x</p:attrName>
                                        </p:attrNameLst>
                                      </p:cBhvr>
                                      <p:tavLst>
                                        <p:tav tm="0">
                                          <p:val>
                                            <p:strVal val="1+#ppt_w/2"/>
                                          </p:val>
                                        </p:tav>
                                        <p:tav tm="100000">
                                          <p:val>
                                            <p:strVal val="#ppt_x"/>
                                          </p:val>
                                        </p:tav>
                                      </p:tavLst>
                                    </p:anim>
                                    <p:anim calcmode="lin" valueType="num">
                                      <p:cBhvr additive="base">
                                        <p:cTn id="32" dur="500" fill="hold"/>
                                        <p:tgtEl>
                                          <p:spTgt spid="2867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680"/>
                                        </p:tgtEl>
                                        <p:attrNameLst>
                                          <p:attrName>style.visibility</p:attrName>
                                        </p:attrNameLst>
                                      </p:cBhvr>
                                      <p:to>
                                        <p:strVal val="visible"/>
                                      </p:to>
                                    </p:set>
                                    <p:anim calcmode="lin" valueType="num">
                                      <p:cBhvr additive="base">
                                        <p:cTn id="37" dur="500" fill="hold"/>
                                        <p:tgtEl>
                                          <p:spTgt spid="28680"/>
                                        </p:tgtEl>
                                        <p:attrNameLst>
                                          <p:attrName>ppt_x</p:attrName>
                                        </p:attrNameLst>
                                      </p:cBhvr>
                                      <p:tavLst>
                                        <p:tav tm="0">
                                          <p:val>
                                            <p:strVal val="#ppt_x"/>
                                          </p:val>
                                        </p:tav>
                                        <p:tav tm="100000">
                                          <p:val>
                                            <p:strVal val="#ppt_x"/>
                                          </p:val>
                                        </p:tav>
                                      </p:tavLst>
                                    </p:anim>
                                    <p:anim calcmode="lin" valueType="num">
                                      <p:cBhvr additive="base">
                                        <p:cTn id="38" dur="500" fill="hold"/>
                                        <p:tgtEl>
                                          <p:spTgt spid="2868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8681"/>
                                        </p:tgtEl>
                                        <p:attrNameLst>
                                          <p:attrName>style.visibility</p:attrName>
                                        </p:attrNameLst>
                                      </p:cBhvr>
                                      <p:to>
                                        <p:strVal val="visible"/>
                                      </p:to>
                                    </p:set>
                                    <p:anim calcmode="lin" valueType="num">
                                      <p:cBhvr additive="base">
                                        <p:cTn id="43" dur="500" fill="hold"/>
                                        <p:tgtEl>
                                          <p:spTgt spid="28681"/>
                                        </p:tgtEl>
                                        <p:attrNameLst>
                                          <p:attrName>ppt_x</p:attrName>
                                        </p:attrNameLst>
                                      </p:cBhvr>
                                      <p:tavLst>
                                        <p:tav tm="0">
                                          <p:val>
                                            <p:strVal val="#ppt_x"/>
                                          </p:val>
                                        </p:tav>
                                        <p:tav tm="100000">
                                          <p:val>
                                            <p:strVal val="#ppt_x"/>
                                          </p:val>
                                        </p:tav>
                                      </p:tavLst>
                                    </p:anim>
                                    <p:anim calcmode="lin" valueType="num">
                                      <p:cBhvr additive="base">
                                        <p:cTn id="44" dur="500" fill="hold"/>
                                        <p:tgtEl>
                                          <p:spTgt spid="286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utoUpdateAnimBg="0"/>
      <p:bldP spid="28676" grpId="0" autoUpdateAnimBg="0"/>
      <p:bldP spid="28677" grpId="0" autoUpdateAnimBg="0"/>
      <p:bldP spid="28678" grpId="0" autoUpdateAnimBg="0"/>
      <p:bldP spid="28679" grpId="0" autoUpdateAnimBg="0"/>
      <p:bldP spid="28680" grpId="0" autoUpdateAnimBg="0"/>
      <p:bldP spid="2868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4" name="Text Box 8"/>
          <p:cNvSpPr txBox="1">
            <a:spLocks noChangeArrowheads="1"/>
          </p:cNvSpPr>
          <p:nvPr/>
        </p:nvSpPr>
        <p:spPr bwMode="auto">
          <a:xfrm>
            <a:off x="304800" y="304800"/>
            <a:ext cx="8077200" cy="822325"/>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3 – Quando eu vou montar um composto a partir do nome, por onde começo a numerar os carbonos ? </a:t>
            </a:r>
          </a:p>
        </p:txBody>
      </p:sp>
      <p:sp>
        <p:nvSpPr>
          <p:cNvPr id="29705" name="Text Box 9"/>
          <p:cNvSpPr txBox="1">
            <a:spLocks noChangeArrowheads="1"/>
          </p:cNvSpPr>
          <p:nvPr/>
        </p:nvSpPr>
        <p:spPr bwMode="auto">
          <a:xfrm>
            <a:off x="381000" y="1524000"/>
            <a:ext cx="8077200" cy="1187450"/>
          </a:xfrm>
          <a:prstGeom prst="rect">
            <a:avLst/>
          </a:prstGeom>
          <a:noFill/>
          <a:ln w="9525">
            <a:noFill/>
            <a:miter lim="800000"/>
            <a:headEnd/>
            <a:tailEnd/>
          </a:ln>
          <a:effectLst/>
        </p:spPr>
        <p:txBody>
          <a:bodyPr>
            <a:spAutoFit/>
          </a:bodyPr>
          <a:lstStyle/>
          <a:p>
            <a:pPr algn="ctr">
              <a:spcBef>
                <a:spcPct val="50000"/>
              </a:spcBef>
              <a:buFontTx/>
              <a:buChar char="•"/>
            </a:pPr>
            <a:r>
              <a:rPr lang="pt-BR">
                <a:solidFill>
                  <a:schemeClr val="bg1"/>
                </a:solidFill>
              </a:rPr>
              <a:t> </a:t>
            </a:r>
            <a:r>
              <a:rPr lang="pt-BR" b="1">
                <a:solidFill>
                  <a:schemeClr val="bg1"/>
                </a:solidFill>
              </a:rPr>
              <a:t>Se você está montando o composto, você escolhe de que lado começar, porém uma vez iniciado por um extremidade, deverá sempre continuar pela mesma.</a:t>
            </a:r>
          </a:p>
        </p:txBody>
      </p:sp>
      <p:sp>
        <p:nvSpPr>
          <p:cNvPr id="29706" name="Text Box 10"/>
          <p:cNvSpPr txBox="1">
            <a:spLocks noChangeArrowheads="1"/>
          </p:cNvSpPr>
          <p:nvPr/>
        </p:nvSpPr>
        <p:spPr bwMode="auto">
          <a:xfrm>
            <a:off x="457200" y="3200400"/>
            <a:ext cx="8305800" cy="457200"/>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Ex :  </a:t>
            </a:r>
            <a:r>
              <a:rPr lang="pt-BR" b="1">
                <a:solidFill>
                  <a:srgbClr val="66FF33"/>
                </a:solidFill>
              </a:rPr>
              <a:t>4,5-dimetil</a:t>
            </a:r>
            <a:r>
              <a:rPr lang="pt-BR" b="1">
                <a:solidFill>
                  <a:srgbClr val="660033"/>
                </a:solidFill>
              </a:rPr>
              <a:t>-</a:t>
            </a:r>
            <a:r>
              <a:rPr lang="pt-BR" b="1">
                <a:solidFill>
                  <a:srgbClr val="00FFFF"/>
                </a:solidFill>
              </a:rPr>
              <a:t>2-hexino</a:t>
            </a:r>
          </a:p>
        </p:txBody>
      </p:sp>
      <p:grpSp>
        <p:nvGrpSpPr>
          <p:cNvPr id="29707" name="Group 11"/>
          <p:cNvGrpSpPr>
            <a:grpSpLocks/>
          </p:cNvGrpSpPr>
          <p:nvPr/>
        </p:nvGrpSpPr>
        <p:grpSpPr bwMode="auto">
          <a:xfrm>
            <a:off x="304800" y="4267200"/>
            <a:ext cx="5410200" cy="1311275"/>
            <a:chOff x="192" y="2688"/>
            <a:chExt cx="3408" cy="826"/>
          </a:xfrm>
        </p:grpSpPr>
        <p:sp>
          <p:nvSpPr>
            <p:cNvPr id="29708" name="Rectangle 12"/>
            <p:cNvSpPr>
              <a:spLocks noChangeArrowheads="1"/>
            </p:cNvSpPr>
            <p:nvPr/>
          </p:nvSpPr>
          <p:spPr bwMode="auto">
            <a:xfrm>
              <a:off x="192" y="2688"/>
              <a:ext cx="3408" cy="826"/>
            </a:xfrm>
            <a:prstGeom prst="rect">
              <a:avLst/>
            </a:prstGeom>
            <a:noFill/>
            <a:ln w="9525">
              <a:noFill/>
              <a:miter lim="800000"/>
              <a:headEnd/>
              <a:tailEnd/>
            </a:ln>
            <a:effectLst/>
          </p:spPr>
          <p:txBody>
            <a:bodyPr>
              <a:spAutoFit/>
            </a:bodyPr>
            <a:lstStyle/>
            <a:p>
              <a:r>
                <a:rPr lang="pt-BR" b="1" baseline="-25000"/>
                <a:t>        </a:t>
              </a:r>
              <a:r>
                <a:rPr lang="pt-BR" b="1" baseline="-25000">
                  <a:solidFill>
                    <a:srgbClr val="CC0000"/>
                  </a:solidFill>
                </a:rPr>
                <a:t>  </a:t>
              </a:r>
            </a:p>
            <a:p>
              <a:r>
                <a:rPr lang="pt-BR" b="1"/>
                <a:t>H</a:t>
              </a:r>
              <a:r>
                <a:rPr lang="pt-BR" b="1" baseline="-25000"/>
                <a:t>3</a:t>
              </a:r>
              <a:r>
                <a:rPr lang="pt-BR" b="1"/>
                <a:t>C—CH — CH — C </a:t>
              </a:r>
              <a:r>
                <a:rPr lang="pt-BR" sz="2800" b="1">
                  <a:sym typeface="Symbol" pitchFamily="18" charset="2"/>
                </a:rPr>
                <a:t> </a:t>
              </a:r>
              <a:r>
                <a:rPr lang="pt-BR" b="1"/>
                <a:t>C</a:t>
              </a:r>
              <a:r>
                <a:rPr lang="pt-BR" b="1" baseline="-25000"/>
                <a:t> </a:t>
              </a:r>
              <a:r>
                <a:rPr lang="pt-BR" b="1"/>
                <a:t>—</a:t>
              </a:r>
              <a:r>
                <a:rPr lang="pt-BR" b="1" baseline="-25000"/>
                <a:t> </a:t>
              </a:r>
              <a:r>
                <a:rPr lang="pt-BR" b="1"/>
                <a:t>CH</a:t>
              </a:r>
              <a:r>
                <a:rPr lang="pt-BR" b="1" baseline="-25000"/>
                <a:t>3</a:t>
              </a:r>
            </a:p>
            <a:p>
              <a:pPr>
                <a:spcBef>
                  <a:spcPct val="50000"/>
                </a:spcBef>
              </a:pPr>
              <a:r>
                <a:rPr lang="pt-BR" b="1"/>
                <a:t>           CH</a:t>
              </a:r>
              <a:r>
                <a:rPr lang="pt-BR" b="1" baseline="-25000"/>
                <a:t>3</a:t>
              </a:r>
              <a:r>
                <a:rPr lang="pt-BR" b="1"/>
                <a:t>    CH</a:t>
              </a:r>
              <a:r>
                <a:rPr lang="pt-BR" b="1" baseline="-25000"/>
                <a:t>3</a:t>
              </a:r>
              <a:r>
                <a:rPr lang="pt-BR" b="1" baseline="30000"/>
                <a:t>        </a:t>
              </a:r>
            </a:p>
          </p:txBody>
        </p:sp>
        <p:sp>
          <p:nvSpPr>
            <p:cNvPr id="29709" name="Line 13"/>
            <p:cNvSpPr>
              <a:spLocks noChangeShapeType="1"/>
            </p:cNvSpPr>
            <p:nvPr/>
          </p:nvSpPr>
          <p:spPr bwMode="auto">
            <a:xfrm>
              <a:off x="912" y="3120"/>
              <a:ext cx="0" cy="192"/>
            </a:xfrm>
            <a:prstGeom prst="line">
              <a:avLst/>
            </a:prstGeom>
            <a:noFill/>
            <a:ln w="9525">
              <a:solidFill>
                <a:schemeClr val="tx1"/>
              </a:solidFill>
              <a:round/>
              <a:headEnd/>
              <a:tailEnd/>
            </a:ln>
            <a:effectLst/>
          </p:spPr>
          <p:txBody>
            <a:bodyPr/>
            <a:lstStyle/>
            <a:p>
              <a:endParaRPr lang="pt-BR"/>
            </a:p>
          </p:txBody>
        </p:sp>
        <p:sp>
          <p:nvSpPr>
            <p:cNvPr id="29710" name="Line 14"/>
            <p:cNvSpPr>
              <a:spLocks noChangeShapeType="1"/>
            </p:cNvSpPr>
            <p:nvPr/>
          </p:nvSpPr>
          <p:spPr bwMode="auto">
            <a:xfrm>
              <a:off x="1440" y="3120"/>
              <a:ext cx="0" cy="192"/>
            </a:xfrm>
            <a:prstGeom prst="line">
              <a:avLst/>
            </a:prstGeom>
            <a:noFill/>
            <a:ln w="9525">
              <a:solidFill>
                <a:schemeClr val="tx1"/>
              </a:solidFill>
              <a:round/>
              <a:headEnd/>
              <a:tailEnd/>
            </a:ln>
            <a:effectLst/>
          </p:spPr>
          <p:txBody>
            <a:bodyPr/>
            <a:lstStyle/>
            <a:p>
              <a:endParaRPr lang="pt-BR"/>
            </a:p>
          </p:txBody>
        </p:sp>
      </p:grpSp>
      <p:sp>
        <p:nvSpPr>
          <p:cNvPr id="29711" name="Text Box 15"/>
          <p:cNvSpPr txBox="1">
            <a:spLocks noChangeArrowheads="1"/>
          </p:cNvSpPr>
          <p:nvPr/>
        </p:nvSpPr>
        <p:spPr bwMode="auto">
          <a:xfrm>
            <a:off x="42672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1</a:t>
            </a:r>
          </a:p>
        </p:txBody>
      </p:sp>
      <p:sp>
        <p:nvSpPr>
          <p:cNvPr id="29712" name="Text Box 16"/>
          <p:cNvSpPr txBox="1">
            <a:spLocks noChangeArrowheads="1"/>
          </p:cNvSpPr>
          <p:nvPr/>
        </p:nvSpPr>
        <p:spPr bwMode="auto">
          <a:xfrm>
            <a:off x="3657600" y="42672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29713" name="Text Box 17"/>
          <p:cNvSpPr txBox="1">
            <a:spLocks noChangeArrowheads="1"/>
          </p:cNvSpPr>
          <p:nvPr/>
        </p:nvSpPr>
        <p:spPr bwMode="auto">
          <a:xfrm>
            <a:off x="30480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3</a:t>
            </a:r>
          </a:p>
        </p:txBody>
      </p:sp>
      <p:sp>
        <p:nvSpPr>
          <p:cNvPr id="29714" name="Text Box 18"/>
          <p:cNvSpPr txBox="1">
            <a:spLocks noChangeArrowheads="1"/>
          </p:cNvSpPr>
          <p:nvPr/>
        </p:nvSpPr>
        <p:spPr bwMode="auto">
          <a:xfrm>
            <a:off x="21336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4</a:t>
            </a:r>
          </a:p>
        </p:txBody>
      </p:sp>
      <p:sp>
        <p:nvSpPr>
          <p:cNvPr id="29715" name="Text Box 19"/>
          <p:cNvSpPr txBox="1">
            <a:spLocks noChangeArrowheads="1"/>
          </p:cNvSpPr>
          <p:nvPr/>
        </p:nvSpPr>
        <p:spPr bwMode="auto">
          <a:xfrm>
            <a:off x="13716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FF33"/>
                </a:solidFill>
              </a:rPr>
              <a:t>5</a:t>
            </a:r>
          </a:p>
        </p:txBody>
      </p:sp>
      <p:sp>
        <p:nvSpPr>
          <p:cNvPr id="29716" name="Text Box 20"/>
          <p:cNvSpPr txBox="1">
            <a:spLocks noChangeArrowheads="1"/>
          </p:cNvSpPr>
          <p:nvPr/>
        </p:nvSpPr>
        <p:spPr bwMode="auto">
          <a:xfrm>
            <a:off x="6858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CC0000"/>
                </a:solidFill>
              </a:rPr>
              <a:t>6</a:t>
            </a:r>
          </a:p>
        </p:txBody>
      </p:sp>
      <p:grpSp>
        <p:nvGrpSpPr>
          <p:cNvPr id="29719" name="Group 23"/>
          <p:cNvGrpSpPr>
            <a:grpSpLocks/>
          </p:cNvGrpSpPr>
          <p:nvPr/>
        </p:nvGrpSpPr>
        <p:grpSpPr bwMode="auto">
          <a:xfrm>
            <a:off x="4572000" y="4191000"/>
            <a:ext cx="4343400" cy="822325"/>
            <a:chOff x="2880" y="2640"/>
            <a:chExt cx="2736" cy="518"/>
          </a:xfrm>
        </p:grpSpPr>
        <p:sp>
          <p:nvSpPr>
            <p:cNvPr id="29717" name="Text Box 21"/>
            <p:cNvSpPr txBox="1">
              <a:spLocks noChangeArrowheads="1"/>
            </p:cNvSpPr>
            <p:nvPr/>
          </p:nvSpPr>
          <p:spPr bwMode="auto">
            <a:xfrm>
              <a:off x="3552" y="2640"/>
              <a:ext cx="2064" cy="518"/>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Eu começei por esta extremidade.</a:t>
              </a:r>
            </a:p>
          </p:txBody>
        </p:sp>
        <p:sp>
          <p:nvSpPr>
            <p:cNvPr id="29718" name="Line 22"/>
            <p:cNvSpPr>
              <a:spLocks noChangeShapeType="1"/>
            </p:cNvSpPr>
            <p:nvPr/>
          </p:nvSpPr>
          <p:spPr bwMode="auto">
            <a:xfrm flipH="1">
              <a:off x="2880" y="2832"/>
              <a:ext cx="864" cy="0"/>
            </a:xfrm>
            <a:prstGeom prst="line">
              <a:avLst/>
            </a:prstGeom>
            <a:noFill/>
            <a:ln w="38100">
              <a:solidFill>
                <a:schemeClr val="bg1"/>
              </a:solidFill>
              <a:round/>
              <a:headEnd/>
              <a:tailEnd type="triangle" w="med" len="med"/>
            </a:ln>
            <a:effectLst/>
          </p:spPr>
          <p:txBody>
            <a:bodyPr/>
            <a:lstStyle/>
            <a:p>
              <a:endParaRPr lang="pt-B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9704"/>
                                        </p:tgtEl>
                                        <p:attrNameLst>
                                          <p:attrName>style.visibility</p:attrName>
                                        </p:attrNameLst>
                                      </p:cBhvr>
                                      <p:to>
                                        <p:strVal val="visible"/>
                                      </p:to>
                                    </p:set>
                                    <p:anim calcmode="lin" valueType="num">
                                      <p:cBhvr additive="base">
                                        <p:cTn id="7" dur="500" fill="hold"/>
                                        <p:tgtEl>
                                          <p:spTgt spid="29704"/>
                                        </p:tgtEl>
                                        <p:attrNameLst>
                                          <p:attrName>ppt_x</p:attrName>
                                        </p:attrNameLst>
                                      </p:cBhvr>
                                      <p:tavLst>
                                        <p:tav tm="0">
                                          <p:val>
                                            <p:strVal val="#ppt_x"/>
                                          </p:val>
                                        </p:tav>
                                        <p:tav tm="100000">
                                          <p:val>
                                            <p:strVal val="#ppt_x"/>
                                          </p:val>
                                        </p:tav>
                                      </p:tavLst>
                                    </p:anim>
                                    <p:anim calcmode="lin" valueType="num">
                                      <p:cBhvr additive="base">
                                        <p:cTn id="8" dur="500" fill="hold"/>
                                        <p:tgtEl>
                                          <p:spTgt spid="2970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705"/>
                                        </p:tgtEl>
                                        <p:attrNameLst>
                                          <p:attrName>style.visibility</p:attrName>
                                        </p:attrNameLst>
                                      </p:cBhvr>
                                      <p:to>
                                        <p:strVal val="visible"/>
                                      </p:to>
                                    </p:set>
                                    <p:anim calcmode="lin" valueType="num">
                                      <p:cBhvr additive="base">
                                        <p:cTn id="13" dur="500" fill="hold"/>
                                        <p:tgtEl>
                                          <p:spTgt spid="29705"/>
                                        </p:tgtEl>
                                        <p:attrNameLst>
                                          <p:attrName>ppt_x</p:attrName>
                                        </p:attrNameLst>
                                      </p:cBhvr>
                                      <p:tavLst>
                                        <p:tav tm="0">
                                          <p:val>
                                            <p:strVal val="0-#ppt_w/2"/>
                                          </p:val>
                                        </p:tav>
                                        <p:tav tm="100000">
                                          <p:val>
                                            <p:strVal val="#ppt_x"/>
                                          </p:val>
                                        </p:tav>
                                      </p:tavLst>
                                    </p:anim>
                                    <p:anim calcmode="lin" valueType="num">
                                      <p:cBhvr additive="base">
                                        <p:cTn id="14" dur="500" fill="hold"/>
                                        <p:tgtEl>
                                          <p:spTgt spid="2970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9706"/>
                                        </p:tgtEl>
                                        <p:attrNameLst>
                                          <p:attrName>style.visibility</p:attrName>
                                        </p:attrNameLst>
                                      </p:cBhvr>
                                      <p:to>
                                        <p:strVal val="visible"/>
                                      </p:to>
                                    </p:set>
                                    <p:anim calcmode="lin" valueType="num">
                                      <p:cBhvr additive="base">
                                        <p:cTn id="19" dur="500" fill="hold"/>
                                        <p:tgtEl>
                                          <p:spTgt spid="29706"/>
                                        </p:tgtEl>
                                        <p:attrNameLst>
                                          <p:attrName>ppt_x</p:attrName>
                                        </p:attrNameLst>
                                      </p:cBhvr>
                                      <p:tavLst>
                                        <p:tav tm="0">
                                          <p:val>
                                            <p:strVal val="1+#ppt_w/2"/>
                                          </p:val>
                                        </p:tav>
                                        <p:tav tm="100000">
                                          <p:val>
                                            <p:strVal val="#ppt_x"/>
                                          </p:val>
                                        </p:tav>
                                      </p:tavLst>
                                    </p:anim>
                                    <p:anim calcmode="lin" valueType="num">
                                      <p:cBhvr additive="base">
                                        <p:cTn id="20" dur="500" fill="hold"/>
                                        <p:tgtEl>
                                          <p:spTgt spid="2970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29707"/>
                                        </p:tgtEl>
                                        <p:attrNameLst>
                                          <p:attrName>style.visibility</p:attrName>
                                        </p:attrNameLst>
                                      </p:cBhvr>
                                      <p:to>
                                        <p:strVal val="visible"/>
                                      </p:to>
                                    </p:set>
                                    <p:animEffect transition="in" filter="dissolve">
                                      <p:cBhvr>
                                        <p:cTn id="25" dur="500"/>
                                        <p:tgtEl>
                                          <p:spTgt spid="29707"/>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29711"/>
                                        </p:tgtEl>
                                        <p:attrNameLst>
                                          <p:attrName>style.visibility</p:attrName>
                                        </p:attrNameLst>
                                      </p:cBhvr>
                                      <p:to>
                                        <p:strVal val="visible"/>
                                      </p:to>
                                    </p:set>
                                    <p:animEffect transition="in" filter="dissolve">
                                      <p:cBhvr>
                                        <p:cTn id="30" dur="500"/>
                                        <p:tgtEl>
                                          <p:spTgt spid="29711"/>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9712"/>
                                        </p:tgtEl>
                                        <p:attrNameLst>
                                          <p:attrName>style.visibility</p:attrName>
                                        </p:attrNameLst>
                                      </p:cBhvr>
                                      <p:to>
                                        <p:strVal val="visible"/>
                                      </p:to>
                                    </p:set>
                                    <p:animEffect transition="in" filter="dissolve">
                                      <p:cBhvr>
                                        <p:cTn id="35" dur="500"/>
                                        <p:tgtEl>
                                          <p:spTgt spid="29712"/>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29713"/>
                                        </p:tgtEl>
                                        <p:attrNameLst>
                                          <p:attrName>style.visibility</p:attrName>
                                        </p:attrNameLst>
                                      </p:cBhvr>
                                      <p:to>
                                        <p:strVal val="visible"/>
                                      </p:to>
                                    </p:set>
                                    <p:animEffect transition="in" filter="dissolve">
                                      <p:cBhvr>
                                        <p:cTn id="40" dur="500"/>
                                        <p:tgtEl>
                                          <p:spTgt spid="29713"/>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29714"/>
                                        </p:tgtEl>
                                        <p:attrNameLst>
                                          <p:attrName>style.visibility</p:attrName>
                                        </p:attrNameLst>
                                      </p:cBhvr>
                                      <p:to>
                                        <p:strVal val="visible"/>
                                      </p:to>
                                    </p:set>
                                    <p:animEffect transition="in" filter="dissolve">
                                      <p:cBhvr>
                                        <p:cTn id="45" dur="500"/>
                                        <p:tgtEl>
                                          <p:spTgt spid="29714"/>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29715"/>
                                        </p:tgtEl>
                                        <p:attrNameLst>
                                          <p:attrName>style.visibility</p:attrName>
                                        </p:attrNameLst>
                                      </p:cBhvr>
                                      <p:to>
                                        <p:strVal val="visible"/>
                                      </p:to>
                                    </p:set>
                                    <p:animEffect transition="in" filter="dissolve">
                                      <p:cBhvr>
                                        <p:cTn id="50" dur="500"/>
                                        <p:tgtEl>
                                          <p:spTgt spid="29715"/>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29716"/>
                                        </p:tgtEl>
                                        <p:attrNameLst>
                                          <p:attrName>style.visibility</p:attrName>
                                        </p:attrNameLst>
                                      </p:cBhvr>
                                      <p:to>
                                        <p:strVal val="visible"/>
                                      </p:to>
                                    </p:set>
                                    <p:animEffect transition="in" filter="dissolve">
                                      <p:cBhvr>
                                        <p:cTn id="55" dur="500"/>
                                        <p:tgtEl>
                                          <p:spTgt spid="29716"/>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nodeType="clickEffect">
                                  <p:stCondLst>
                                    <p:cond delay="0"/>
                                  </p:stCondLst>
                                  <p:childTnLst>
                                    <p:set>
                                      <p:cBhvr>
                                        <p:cTn id="59" dur="1" fill="hold">
                                          <p:stCondLst>
                                            <p:cond delay="0"/>
                                          </p:stCondLst>
                                        </p:cTn>
                                        <p:tgtEl>
                                          <p:spTgt spid="29719"/>
                                        </p:tgtEl>
                                        <p:attrNameLst>
                                          <p:attrName>style.visibility</p:attrName>
                                        </p:attrNameLst>
                                      </p:cBhvr>
                                      <p:to>
                                        <p:strVal val="visible"/>
                                      </p:to>
                                    </p:set>
                                    <p:anim calcmode="lin" valueType="num">
                                      <p:cBhvr additive="base">
                                        <p:cTn id="60" dur="500" fill="hold"/>
                                        <p:tgtEl>
                                          <p:spTgt spid="29719"/>
                                        </p:tgtEl>
                                        <p:attrNameLst>
                                          <p:attrName>ppt_x</p:attrName>
                                        </p:attrNameLst>
                                      </p:cBhvr>
                                      <p:tavLst>
                                        <p:tav tm="0">
                                          <p:val>
                                            <p:strVal val="1+#ppt_w/2"/>
                                          </p:val>
                                        </p:tav>
                                        <p:tav tm="100000">
                                          <p:val>
                                            <p:strVal val="#ppt_x"/>
                                          </p:val>
                                        </p:tav>
                                      </p:tavLst>
                                    </p:anim>
                                    <p:anim calcmode="lin" valueType="num">
                                      <p:cBhvr additive="base">
                                        <p:cTn id="61" dur="500" fill="hold"/>
                                        <p:tgtEl>
                                          <p:spTgt spid="297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4" grpId="0" autoUpdateAnimBg="0"/>
      <p:bldP spid="29705" grpId="0" autoUpdateAnimBg="0"/>
      <p:bldP spid="29706" grpId="0" autoUpdateAnimBg="0"/>
      <p:bldP spid="29711" grpId="0" autoUpdateAnimBg="0"/>
      <p:bldP spid="29712" grpId="0" autoUpdateAnimBg="0"/>
      <p:bldP spid="29713" grpId="0" autoUpdateAnimBg="0"/>
      <p:bldP spid="29714" grpId="0" autoUpdateAnimBg="0"/>
      <p:bldP spid="29715" grpId="0" autoUpdateAnimBg="0"/>
      <p:bldP spid="29716"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3"/>
          <p:cNvSpPr txBox="1">
            <a:spLocks noChangeArrowheads="1"/>
          </p:cNvSpPr>
          <p:nvPr/>
        </p:nvSpPr>
        <p:spPr bwMode="auto">
          <a:xfrm>
            <a:off x="304800" y="304800"/>
            <a:ext cx="8077200" cy="1187450"/>
          </a:xfrm>
          <a:prstGeom prst="rect">
            <a:avLst/>
          </a:prstGeom>
          <a:noFill/>
          <a:ln w="9525">
            <a:noFill/>
            <a:miter lim="800000"/>
            <a:headEnd/>
            <a:tailEnd/>
          </a:ln>
          <a:effectLst/>
        </p:spPr>
        <p:txBody>
          <a:bodyPr>
            <a:spAutoFit/>
          </a:bodyPr>
          <a:lstStyle/>
          <a:p>
            <a:pPr algn="ctr">
              <a:spcBef>
                <a:spcPct val="50000"/>
              </a:spcBef>
            </a:pPr>
            <a:r>
              <a:rPr lang="pt-BR" b="1">
                <a:solidFill>
                  <a:srgbClr val="66FF33"/>
                </a:solidFill>
              </a:rPr>
              <a:t>4 – As classes estudadas (alcanos, alcenos, alcinos, alcadienos, ciclanos, ciclenos e aromáticos, continuam a serem usadas  mesmo em cadeias ramificadas ? </a:t>
            </a:r>
          </a:p>
        </p:txBody>
      </p:sp>
      <p:sp>
        <p:nvSpPr>
          <p:cNvPr id="31748" name="Text Box 4"/>
          <p:cNvSpPr txBox="1">
            <a:spLocks noChangeArrowheads="1"/>
          </p:cNvSpPr>
          <p:nvPr/>
        </p:nvSpPr>
        <p:spPr bwMode="auto">
          <a:xfrm>
            <a:off x="381000" y="1981200"/>
            <a:ext cx="8458200" cy="1187450"/>
          </a:xfrm>
          <a:prstGeom prst="rect">
            <a:avLst/>
          </a:prstGeom>
          <a:noFill/>
          <a:ln w="9525">
            <a:noFill/>
            <a:miter lim="800000"/>
            <a:headEnd/>
            <a:tailEnd/>
          </a:ln>
          <a:effectLst/>
        </p:spPr>
        <p:txBody>
          <a:bodyPr>
            <a:spAutoFit/>
          </a:bodyPr>
          <a:lstStyle/>
          <a:p>
            <a:pPr algn="ctr">
              <a:spcBef>
                <a:spcPct val="50000"/>
              </a:spcBef>
              <a:buFontTx/>
              <a:buChar char="•"/>
            </a:pPr>
            <a:r>
              <a:rPr lang="pt-BR">
                <a:solidFill>
                  <a:schemeClr val="bg1"/>
                </a:solidFill>
              </a:rPr>
              <a:t> </a:t>
            </a:r>
            <a:r>
              <a:rPr lang="pt-BR" b="1">
                <a:solidFill>
                  <a:schemeClr val="bg1"/>
                </a:solidFill>
              </a:rPr>
              <a:t>Sim, todos os exemplos que vimos de cadeias ramificadas, são exemplos de classes dos hidrocarbonetos e portanto valem as mesmas regras (fórmulas gerais). Lembra-se delas ? </a:t>
            </a:r>
          </a:p>
        </p:txBody>
      </p:sp>
      <p:sp>
        <p:nvSpPr>
          <p:cNvPr id="31763" name="Text Box 19"/>
          <p:cNvSpPr txBox="1">
            <a:spLocks noChangeArrowheads="1"/>
          </p:cNvSpPr>
          <p:nvPr/>
        </p:nvSpPr>
        <p:spPr bwMode="auto">
          <a:xfrm>
            <a:off x="381000" y="3733800"/>
            <a:ext cx="7848600" cy="2109788"/>
          </a:xfrm>
          <a:prstGeom prst="rect">
            <a:avLst/>
          </a:prstGeom>
          <a:noFill/>
          <a:ln w="9525">
            <a:solidFill>
              <a:schemeClr val="bg1"/>
            </a:solidFill>
            <a:miter lim="800000"/>
            <a:headEnd/>
            <a:tailEnd/>
          </a:ln>
          <a:effectLst/>
        </p:spPr>
        <p:txBody>
          <a:bodyPr>
            <a:spAutoFit/>
          </a:bodyPr>
          <a:lstStyle/>
          <a:p>
            <a:pPr>
              <a:spcBef>
                <a:spcPct val="50000"/>
              </a:spcBef>
              <a:buFontTx/>
              <a:buChar char="•"/>
            </a:pPr>
            <a:r>
              <a:rPr lang="pt-BR">
                <a:solidFill>
                  <a:srgbClr val="00FFFF"/>
                </a:solidFill>
              </a:rPr>
              <a:t> </a:t>
            </a:r>
            <a:r>
              <a:rPr lang="pt-BR" b="1">
                <a:solidFill>
                  <a:srgbClr val="00FFFF"/>
                </a:solidFill>
              </a:rPr>
              <a:t>Alcanos                                                       C</a:t>
            </a:r>
            <a:r>
              <a:rPr lang="pt-BR" b="1" baseline="-25000">
                <a:solidFill>
                  <a:srgbClr val="00FFFF"/>
                </a:solidFill>
              </a:rPr>
              <a:t>n</a:t>
            </a:r>
            <a:r>
              <a:rPr lang="pt-BR" b="1">
                <a:solidFill>
                  <a:srgbClr val="00FFFF"/>
                </a:solidFill>
              </a:rPr>
              <a:t>H</a:t>
            </a:r>
            <a:r>
              <a:rPr lang="pt-BR" b="1" baseline="-25000">
                <a:solidFill>
                  <a:srgbClr val="00FFFF"/>
                </a:solidFill>
              </a:rPr>
              <a:t>2n+2</a:t>
            </a:r>
          </a:p>
          <a:p>
            <a:pPr>
              <a:spcBef>
                <a:spcPct val="50000"/>
              </a:spcBef>
              <a:buFontTx/>
              <a:buChar char="•"/>
            </a:pPr>
            <a:r>
              <a:rPr lang="pt-BR" b="1">
                <a:solidFill>
                  <a:srgbClr val="66FF33"/>
                </a:solidFill>
              </a:rPr>
              <a:t> Alcenos e Ciclanos                                     C</a:t>
            </a:r>
            <a:r>
              <a:rPr lang="pt-BR" b="1" baseline="-25000">
                <a:solidFill>
                  <a:srgbClr val="66FF33"/>
                </a:solidFill>
              </a:rPr>
              <a:t>n</a:t>
            </a:r>
            <a:r>
              <a:rPr lang="pt-BR" b="1">
                <a:solidFill>
                  <a:srgbClr val="66FF33"/>
                </a:solidFill>
              </a:rPr>
              <a:t>H</a:t>
            </a:r>
            <a:r>
              <a:rPr lang="pt-BR" b="1" baseline="-25000">
                <a:solidFill>
                  <a:srgbClr val="66FF33"/>
                </a:solidFill>
              </a:rPr>
              <a:t>2n</a:t>
            </a:r>
          </a:p>
          <a:p>
            <a:pPr>
              <a:spcBef>
                <a:spcPct val="50000"/>
              </a:spcBef>
              <a:buFontTx/>
              <a:buChar char="•"/>
            </a:pPr>
            <a:r>
              <a:rPr lang="pt-BR" b="1">
                <a:solidFill>
                  <a:srgbClr val="FFFF00"/>
                </a:solidFill>
              </a:rPr>
              <a:t> Alcinos, Alcadienos e Ciclenos                 C</a:t>
            </a:r>
            <a:r>
              <a:rPr lang="pt-BR" b="1" baseline="-25000">
                <a:solidFill>
                  <a:srgbClr val="FFFF00"/>
                </a:solidFill>
              </a:rPr>
              <a:t>n</a:t>
            </a:r>
            <a:r>
              <a:rPr lang="pt-BR" b="1">
                <a:solidFill>
                  <a:srgbClr val="FFFF00"/>
                </a:solidFill>
              </a:rPr>
              <a:t>H</a:t>
            </a:r>
            <a:r>
              <a:rPr lang="pt-BR" b="1" baseline="-25000">
                <a:solidFill>
                  <a:srgbClr val="FFFF00"/>
                </a:solidFill>
              </a:rPr>
              <a:t>2n-2</a:t>
            </a:r>
          </a:p>
          <a:p>
            <a:pPr>
              <a:spcBef>
                <a:spcPct val="50000"/>
              </a:spcBef>
              <a:buFontTx/>
              <a:buChar char="•"/>
            </a:pPr>
            <a:r>
              <a:rPr lang="pt-BR" b="1">
                <a:solidFill>
                  <a:srgbClr val="FF9900"/>
                </a:solidFill>
              </a:rPr>
              <a:t> Aromáticos                                                  não 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500" fill="hold"/>
                                        <p:tgtEl>
                                          <p:spTgt spid="31747"/>
                                        </p:tgtEl>
                                        <p:attrNameLst>
                                          <p:attrName>ppt_x</p:attrName>
                                        </p:attrNameLst>
                                      </p:cBhvr>
                                      <p:tavLst>
                                        <p:tav tm="0">
                                          <p:val>
                                            <p:strVal val="#ppt_x"/>
                                          </p:val>
                                        </p:tav>
                                        <p:tav tm="100000">
                                          <p:val>
                                            <p:strVal val="#ppt_x"/>
                                          </p:val>
                                        </p:tav>
                                      </p:tavLst>
                                    </p:anim>
                                    <p:anim calcmode="lin" valueType="num">
                                      <p:cBhvr additive="base">
                                        <p:cTn id="8" dur="500" fill="hold"/>
                                        <p:tgtEl>
                                          <p:spTgt spid="3174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8"/>
                                        </p:tgtEl>
                                        <p:attrNameLst>
                                          <p:attrName>style.visibility</p:attrName>
                                        </p:attrNameLst>
                                      </p:cBhvr>
                                      <p:to>
                                        <p:strVal val="visible"/>
                                      </p:to>
                                    </p:set>
                                    <p:anim calcmode="lin" valueType="num">
                                      <p:cBhvr additive="base">
                                        <p:cTn id="13" dur="500" fill="hold"/>
                                        <p:tgtEl>
                                          <p:spTgt spid="31748"/>
                                        </p:tgtEl>
                                        <p:attrNameLst>
                                          <p:attrName>ppt_x</p:attrName>
                                        </p:attrNameLst>
                                      </p:cBhvr>
                                      <p:tavLst>
                                        <p:tav tm="0">
                                          <p:val>
                                            <p:strVal val="0-#ppt_w/2"/>
                                          </p:val>
                                        </p:tav>
                                        <p:tav tm="100000">
                                          <p:val>
                                            <p:strVal val="#ppt_x"/>
                                          </p:val>
                                        </p:tav>
                                      </p:tavLst>
                                    </p:anim>
                                    <p:anim calcmode="lin" valueType="num">
                                      <p:cBhvr additive="base">
                                        <p:cTn id="14" dur="500" fill="hold"/>
                                        <p:tgtEl>
                                          <p:spTgt spid="317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63"/>
                                        </p:tgtEl>
                                        <p:attrNameLst>
                                          <p:attrName>style.visibility</p:attrName>
                                        </p:attrNameLst>
                                      </p:cBhvr>
                                      <p:to>
                                        <p:strVal val="visible"/>
                                      </p:to>
                                    </p:set>
                                    <p:anim calcmode="lin" valueType="num">
                                      <p:cBhvr additive="base">
                                        <p:cTn id="19" dur="500" fill="hold"/>
                                        <p:tgtEl>
                                          <p:spTgt spid="31763"/>
                                        </p:tgtEl>
                                        <p:attrNameLst>
                                          <p:attrName>ppt_x</p:attrName>
                                        </p:attrNameLst>
                                      </p:cBhvr>
                                      <p:tavLst>
                                        <p:tav tm="0">
                                          <p:val>
                                            <p:strVal val="#ppt_x"/>
                                          </p:val>
                                        </p:tav>
                                        <p:tav tm="100000">
                                          <p:val>
                                            <p:strVal val="#ppt_x"/>
                                          </p:val>
                                        </p:tav>
                                      </p:tavLst>
                                    </p:anim>
                                    <p:anim calcmode="lin" valueType="num">
                                      <p:cBhvr additive="base">
                                        <p:cTn id="20" dur="500" fill="hold"/>
                                        <p:tgtEl>
                                          <p:spTgt spid="317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P spid="31748" grpId="0" autoUpdateAnimBg="0"/>
      <p:bldP spid="31763"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pt-BR" sz="3200" b="1">
                <a:solidFill>
                  <a:srgbClr val="660033"/>
                </a:solidFill>
                <a:effectLst>
                  <a:outerShdw blurRad="38100" dist="38100" dir="2700000" algn="tl">
                    <a:srgbClr val="000000"/>
                  </a:outerShdw>
                </a:effectLst>
              </a:rPr>
              <a:t>Nomenclatura de Hidrocarbonetos Ramificados</a:t>
            </a:r>
            <a:endParaRPr lang="pt-BR" b="1">
              <a:solidFill>
                <a:srgbClr val="660033"/>
              </a:solidFill>
              <a:effectLst>
                <a:outerShdw blurRad="38100" dist="38100" dir="2700000" algn="tl">
                  <a:srgbClr val="000000"/>
                </a:outerShdw>
              </a:effectLst>
            </a:endParaRPr>
          </a:p>
        </p:txBody>
      </p:sp>
      <p:sp>
        <p:nvSpPr>
          <p:cNvPr id="2051" name="Text Box 3"/>
          <p:cNvSpPr txBox="1">
            <a:spLocks noChangeArrowheads="1"/>
          </p:cNvSpPr>
          <p:nvPr/>
        </p:nvSpPr>
        <p:spPr bwMode="auto">
          <a:xfrm>
            <a:off x="457200" y="1905000"/>
            <a:ext cx="8382000" cy="822325"/>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Para dar nomes a hidrocarbonetos com cadeia ramificada, devemos conhecer e seguir algumas regras : </a:t>
            </a:r>
          </a:p>
        </p:txBody>
      </p:sp>
      <p:sp>
        <p:nvSpPr>
          <p:cNvPr id="2053" name="Text Box 5"/>
          <p:cNvSpPr txBox="1">
            <a:spLocks noChangeArrowheads="1"/>
          </p:cNvSpPr>
          <p:nvPr/>
        </p:nvSpPr>
        <p:spPr bwMode="auto">
          <a:xfrm>
            <a:off x="457200" y="3048000"/>
            <a:ext cx="8153400" cy="3084513"/>
          </a:xfrm>
          <a:prstGeom prst="rect">
            <a:avLst/>
          </a:prstGeom>
          <a:noFill/>
          <a:ln w="9525">
            <a:noFill/>
            <a:miter lim="800000"/>
            <a:headEnd/>
            <a:tailEnd/>
          </a:ln>
          <a:effectLst/>
        </p:spPr>
        <p:txBody>
          <a:bodyPr>
            <a:spAutoFit/>
          </a:bodyPr>
          <a:lstStyle/>
          <a:p>
            <a:pPr>
              <a:spcBef>
                <a:spcPct val="50000"/>
              </a:spcBef>
            </a:pPr>
            <a:r>
              <a:rPr lang="pt-BR" sz="2800" b="1">
                <a:solidFill>
                  <a:srgbClr val="660033"/>
                </a:solidFill>
              </a:rPr>
              <a:t>1 º conceito de Cadeia Principal</a:t>
            </a:r>
          </a:p>
          <a:p>
            <a:pPr>
              <a:spcBef>
                <a:spcPct val="50000"/>
              </a:spcBef>
            </a:pPr>
            <a:endParaRPr lang="pt-BR" sz="2800" b="1">
              <a:solidFill>
                <a:srgbClr val="660033"/>
              </a:solidFill>
            </a:endParaRPr>
          </a:p>
          <a:p>
            <a:pPr>
              <a:spcBef>
                <a:spcPct val="50000"/>
              </a:spcBef>
            </a:pPr>
            <a:r>
              <a:rPr lang="pt-BR" sz="2800" b="1">
                <a:solidFill>
                  <a:srgbClr val="660033"/>
                </a:solidFill>
              </a:rPr>
              <a:t>2º Numerar a cadeia carbônica</a:t>
            </a:r>
          </a:p>
          <a:p>
            <a:pPr>
              <a:spcBef>
                <a:spcPct val="50000"/>
              </a:spcBef>
            </a:pPr>
            <a:endParaRPr lang="pt-BR" sz="2800" b="1">
              <a:solidFill>
                <a:srgbClr val="660033"/>
              </a:solidFill>
            </a:endParaRPr>
          </a:p>
          <a:p>
            <a:pPr>
              <a:spcBef>
                <a:spcPct val="50000"/>
              </a:spcBef>
            </a:pPr>
            <a:r>
              <a:rPr lang="pt-BR" sz="2800" b="1">
                <a:solidFill>
                  <a:srgbClr val="660033"/>
                </a:solidFill>
              </a:rPr>
              <a:t>3º Regras para colocar o nome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pt-BR" sz="3200" b="1">
                <a:solidFill>
                  <a:srgbClr val="660033"/>
                </a:solidFill>
                <a:effectLst>
                  <a:outerShdw blurRad="38100" dist="38100" dir="2700000" algn="tl">
                    <a:srgbClr val="000000"/>
                  </a:outerShdw>
                </a:effectLst>
              </a:rPr>
              <a:t>1º  - Cadeia Principal</a:t>
            </a:r>
            <a:endParaRPr lang="pt-BR" b="1">
              <a:solidFill>
                <a:srgbClr val="660033"/>
              </a:solidFill>
              <a:effectLst>
                <a:outerShdw blurRad="38100" dist="38100" dir="2700000" algn="tl">
                  <a:srgbClr val="000000"/>
                </a:outerShdw>
              </a:effectLst>
            </a:endParaRPr>
          </a:p>
        </p:txBody>
      </p:sp>
      <p:sp>
        <p:nvSpPr>
          <p:cNvPr id="3075" name="Text Box 3"/>
          <p:cNvSpPr txBox="1">
            <a:spLocks noChangeArrowheads="1"/>
          </p:cNvSpPr>
          <p:nvPr/>
        </p:nvSpPr>
        <p:spPr bwMode="auto">
          <a:xfrm>
            <a:off x="457200" y="2209800"/>
            <a:ext cx="8077200" cy="822325"/>
          </a:xfrm>
          <a:prstGeom prst="rect">
            <a:avLst/>
          </a:prstGeom>
          <a:noFill/>
          <a:ln w="9525">
            <a:noFill/>
            <a:miter lim="800000"/>
            <a:headEnd/>
            <a:tailEnd/>
          </a:ln>
          <a:effectLst/>
        </p:spPr>
        <p:txBody>
          <a:bodyPr>
            <a:spAutoFit/>
          </a:bodyPr>
          <a:lstStyle/>
          <a:p>
            <a:pPr algn="ctr">
              <a:spcBef>
                <a:spcPct val="50000"/>
              </a:spcBef>
              <a:buFontTx/>
              <a:buChar char="•"/>
            </a:pPr>
            <a:r>
              <a:rPr lang="pt-BR">
                <a:solidFill>
                  <a:schemeClr val="bg1"/>
                </a:solidFill>
              </a:rPr>
              <a:t> </a:t>
            </a:r>
            <a:r>
              <a:rPr lang="pt-BR" b="1">
                <a:solidFill>
                  <a:schemeClr val="bg1"/>
                </a:solidFill>
              </a:rPr>
              <a:t>É a maior seqüência de carbonos que contenha se houver, as ligações duplas, ou triplas. </a:t>
            </a:r>
          </a:p>
        </p:txBody>
      </p:sp>
      <p:sp>
        <p:nvSpPr>
          <p:cNvPr id="3076" name="Text Box 4"/>
          <p:cNvSpPr txBox="1">
            <a:spLocks noChangeArrowheads="1"/>
          </p:cNvSpPr>
          <p:nvPr/>
        </p:nvSpPr>
        <p:spPr bwMode="auto">
          <a:xfrm>
            <a:off x="533400" y="3810000"/>
            <a:ext cx="8229600" cy="1187450"/>
          </a:xfrm>
          <a:prstGeom prst="rect">
            <a:avLst/>
          </a:prstGeom>
          <a:noFill/>
          <a:ln w="9525">
            <a:noFill/>
            <a:miter lim="800000"/>
            <a:headEnd/>
            <a:tailEnd/>
          </a:ln>
          <a:effectLst/>
        </p:spPr>
        <p:txBody>
          <a:bodyPr>
            <a:spAutoFit/>
          </a:bodyPr>
          <a:lstStyle/>
          <a:p>
            <a:pPr algn="ctr">
              <a:spcBef>
                <a:spcPct val="50000"/>
              </a:spcBef>
              <a:buFontTx/>
              <a:buChar char="•"/>
            </a:pPr>
            <a:r>
              <a:rPr lang="pt-BR">
                <a:solidFill>
                  <a:schemeClr val="bg1"/>
                </a:solidFill>
              </a:rPr>
              <a:t> </a:t>
            </a:r>
            <a:r>
              <a:rPr lang="pt-BR" b="1">
                <a:solidFill>
                  <a:schemeClr val="bg1"/>
                </a:solidFill>
              </a:rPr>
              <a:t>No caso de 2 cadeias terem o mesmo número de carbonos na cadeia principal, será considerada como principal aquela que deixar de fora o maior número de grupos orgânicos.</a:t>
            </a:r>
          </a:p>
        </p:txBody>
      </p:sp>
      <p:sp>
        <p:nvSpPr>
          <p:cNvPr id="3077" name="Text Box 5"/>
          <p:cNvSpPr txBox="1">
            <a:spLocks noChangeArrowheads="1"/>
          </p:cNvSpPr>
          <p:nvPr/>
        </p:nvSpPr>
        <p:spPr bwMode="auto">
          <a:xfrm>
            <a:off x="533400" y="5638800"/>
            <a:ext cx="8153400" cy="457200"/>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Vamos ver alguns exemplos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500" fill="hold"/>
                                        <p:tgtEl>
                                          <p:spTgt spid="3075"/>
                                        </p:tgtEl>
                                        <p:attrNameLst>
                                          <p:attrName>ppt_x</p:attrName>
                                        </p:attrNameLst>
                                      </p:cBhvr>
                                      <p:tavLst>
                                        <p:tav tm="0">
                                          <p:val>
                                            <p:strVal val="0-#ppt_w/2"/>
                                          </p:val>
                                        </p:tav>
                                        <p:tav tm="100000">
                                          <p:val>
                                            <p:strVal val="#ppt_x"/>
                                          </p:val>
                                        </p:tav>
                                      </p:tavLst>
                                    </p:anim>
                                    <p:anim calcmode="lin" valueType="num">
                                      <p:cBhvr additive="base">
                                        <p:cTn id="14"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6"/>
                                        </p:tgtEl>
                                        <p:attrNameLst>
                                          <p:attrName>style.visibility</p:attrName>
                                        </p:attrNameLst>
                                      </p:cBhvr>
                                      <p:to>
                                        <p:strVal val="visible"/>
                                      </p:to>
                                    </p:set>
                                    <p:anim calcmode="lin" valueType="num">
                                      <p:cBhvr additive="base">
                                        <p:cTn id="19" dur="500" fill="hold"/>
                                        <p:tgtEl>
                                          <p:spTgt spid="3076"/>
                                        </p:tgtEl>
                                        <p:attrNameLst>
                                          <p:attrName>ppt_x</p:attrName>
                                        </p:attrNameLst>
                                      </p:cBhvr>
                                      <p:tavLst>
                                        <p:tav tm="0">
                                          <p:val>
                                            <p:strVal val="1+#ppt_w/2"/>
                                          </p:val>
                                        </p:tav>
                                        <p:tav tm="100000">
                                          <p:val>
                                            <p:strVal val="#ppt_x"/>
                                          </p:val>
                                        </p:tav>
                                      </p:tavLst>
                                    </p:anim>
                                    <p:anim calcmode="lin" valueType="num">
                                      <p:cBhvr additive="base">
                                        <p:cTn id="20"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7"/>
                                        </p:tgtEl>
                                        <p:attrNameLst>
                                          <p:attrName>style.visibility</p:attrName>
                                        </p:attrNameLst>
                                      </p:cBhvr>
                                      <p:to>
                                        <p:strVal val="visible"/>
                                      </p:to>
                                    </p:set>
                                    <p:anim calcmode="lin" valueType="num">
                                      <p:cBhvr additive="base">
                                        <p:cTn id="25" dur="500" fill="hold"/>
                                        <p:tgtEl>
                                          <p:spTgt spid="3077"/>
                                        </p:tgtEl>
                                        <p:attrNameLst>
                                          <p:attrName>ppt_x</p:attrName>
                                        </p:attrNameLst>
                                      </p:cBhvr>
                                      <p:tavLst>
                                        <p:tav tm="0">
                                          <p:val>
                                            <p:strVal val="0-#ppt_w/2"/>
                                          </p:val>
                                        </p:tav>
                                        <p:tav tm="100000">
                                          <p:val>
                                            <p:strVal val="#ppt_x"/>
                                          </p:val>
                                        </p:tav>
                                      </p:tavLst>
                                    </p:anim>
                                    <p:anim calcmode="lin" valueType="num">
                                      <p:cBhvr additive="base">
                                        <p:cTn id="26" dur="500" fill="hold"/>
                                        <p:tgtEl>
                                          <p:spTgt spid="30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autoUpdateAnimBg="0"/>
      <p:bldP spid="3076" grpId="0" autoUpdateAnimBg="0"/>
      <p:bldP spid="307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01" name="Group 81"/>
          <p:cNvGrpSpPr>
            <a:grpSpLocks/>
          </p:cNvGrpSpPr>
          <p:nvPr/>
        </p:nvGrpSpPr>
        <p:grpSpPr bwMode="auto">
          <a:xfrm>
            <a:off x="457200" y="1219200"/>
            <a:ext cx="4171950" cy="1552575"/>
            <a:chOff x="288" y="768"/>
            <a:chExt cx="2628" cy="978"/>
          </a:xfrm>
        </p:grpSpPr>
        <p:sp>
          <p:nvSpPr>
            <p:cNvPr id="5123" name="Rectangle 3"/>
            <p:cNvSpPr>
              <a:spLocks noChangeArrowheads="1"/>
            </p:cNvSpPr>
            <p:nvPr/>
          </p:nvSpPr>
          <p:spPr bwMode="auto">
            <a:xfrm>
              <a:off x="288" y="768"/>
              <a:ext cx="2628" cy="978"/>
            </a:xfrm>
            <a:prstGeom prst="rect">
              <a:avLst/>
            </a:prstGeom>
            <a:noFill/>
            <a:ln w="9525">
              <a:noFill/>
              <a:miter lim="800000"/>
              <a:headEnd/>
              <a:tailEnd/>
            </a:ln>
            <a:effectLst/>
          </p:spPr>
          <p:txBody>
            <a:bodyPr wrap="none">
              <a:spAutoFit/>
            </a:bodyPr>
            <a:lstStyle/>
            <a:p>
              <a:pPr>
                <a:spcBef>
                  <a:spcPct val="50000"/>
                </a:spcBef>
              </a:pPr>
              <a:endParaRPr lang="pt-BR" b="1"/>
            </a:p>
            <a:p>
              <a:pPr>
                <a:spcBef>
                  <a:spcPct val="50000"/>
                </a:spcBef>
              </a:pPr>
              <a:r>
                <a:rPr lang="pt-BR" b="1">
                  <a:solidFill>
                    <a:schemeClr val="bg1"/>
                  </a:solidFill>
                </a:rPr>
                <a:t>H</a:t>
              </a:r>
              <a:r>
                <a:rPr lang="pt-BR" b="1" baseline="-25000">
                  <a:solidFill>
                    <a:schemeClr val="bg1"/>
                  </a:solidFill>
                </a:rPr>
                <a:t>3</a:t>
              </a:r>
              <a:r>
                <a:rPr lang="pt-BR" b="1">
                  <a:solidFill>
                    <a:schemeClr val="bg1"/>
                  </a:solidFill>
                </a:rPr>
                <a:t>C—CH—CH</a:t>
              </a:r>
              <a:r>
                <a:rPr lang="pt-BR" b="1" baseline="-25000">
                  <a:solidFill>
                    <a:schemeClr val="bg1"/>
                  </a:solidFill>
                </a:rPr>
                <a:t>2</a:t>
              </a:r>
              <a:r>
                <a:rPr lang="pt-BR" b="1">
                  <a:solidFill>
                    <a:schemeClr val="bg1"/>
                  </a:solidFill>
                </a:rPr>
                <a:t>—CH</a:t>
              </a:r>
              <a:r>
                <a:rPr lang="pt-BR" b="1" baseline="-25000">
                  <a:solidFill>
                    <a:schemeClr val="bg1"/>
                  </a:solidFill>
                </a:rPr>
                <a:t>2</a:t>
              </a:r>
              <a:r>
                <a:rPr lang="pt-BR" b="1">
                  <a:solidFill>
                    <a:schemeClr val="bg1"/>
                  </a:solidFill>
                </a:rPr>
                <a:t> —CH</a:t>
              </a:r>
              <a:r>
                <a:rPr lang="pt-BR" b="1" baseline="-25000">
                  <a:solidFill>
                    <a:schemeClr val="bg1"/>
                  </a:solidFill>
                </a:rPr>
                <a:t>3</a:t>
              </a:r>
              <a:endParaRPr lang="pt-BR" b="1">
                <a:solidFill>
                  <a:schemeClr val="bg1"/>
                </a:solidFill>
              </a:endParaRPr>
            </a:p>
            <a:p>
              <a:pPr>
                <a:spcBef>
                  <a:spcPct val="50000"/>
                </a:spcBef>
              </a:pPr>
              <a:r>
                <a:rPr lang="pt-BR" b="1">
                  <a:solidFill>
                    <a:schemeClr val="bg1"/>
                  </a:solidFill>
                </a:rPr>
                <a:t>           CH</a:t>
              </a:r>
              <a:r>
                <a:rPr lang="pt-BR" b="1" baseline="-25000">
                  <a:solidFill>
                    <a:schemeClr val="bg1"/>
                  </a:solidFill>
                </a:rPr>
                <a:t>3</a:t>
              </a:r>
              <a:r>
                <a:rPr lang="pt-BR" b="1">
                  <a:solidFill>
                    <a:schemeClr val="bg1"/>
                  </a:solidFill>
                </a:rPr>
                <a:t> </a:t>
              </a:r>
            </a:p>
          </p:txBody>
        </p:sp>
        <p:sp>
          <p:nvSpPr>
            <p:cNvPr id="5124" name="Line 4"/>
            <p:cNvSpPr>
              <a:spLocks noChangeShapeType="1"/>
            </p:cNvSpPr>
            <p:nvPr/>
          </p:nvSpPr>
          <p:spPr bwMode="auto">
            <a:xfrm>
              <a:off x="960" y="1344"/>
              <a:ext cx="0" cy="192"/>
            </a:xfrm>
            <a:prstGeom prst="line">
              <a:avLst/>
            </a:prstGeom>
            <a:noFill/>
            <a:ln w="9525">
              <a:solidFill>
                <a:schemeClr val="bg1"/>
              </a:solidFill>
              <a:round/>
              <a:headEnd/>
              <a:tailEnd/>
            </a:ln>
            <a:effectLst/>
          </p:spPr>
          <p:txBody>
            <a:bodyPr wrap="none" anchor="ctr"/>
            <a:lstStyle/>
            <a:p>
              <a:endParaRPr lang="pt-BR"/>
            </a:p>
          </p:txBody>
        </p:sp>
      </p:grpSp>
      <p:sp>
        <p:nvSpPr>
          <p:cNvPr id="5125" name="Rectangle 5"/>
          <p:cNvSpPr>
            <a:spLocks noChangeArrowheads="1"/>
          </p:cNvSpPr>
          <p:nvPr/>
        </p:nvSpPr>
        <p:spPr bwMode="auto">
          <a:xfrm>
            <a:off x="533400" y="1752600"/>
            <a:ext cx="4114800" cy="609600"/>
          </a:xfrm>
          <a:prstGeom prst="rect">
            <a:avLst/>
          </a:prstGeom>
          <a:noFill/>
          <a:ln w="9525">
            <a:solidFill>
              <a:srgbClr val="66FF33"/>
            </a:solidFill>
            <a:miter lim="800000"/>
            <a:headEnd/>
            <a:tailEnd/>
          </a:ln>
          <a:effectLst/>
        </p:spPr>
        <p:txBody>
          <a:bodyPr wrap="none" anchor="ctr"/>
          <a:lstStyle/>
          <a:p>
            <a:pPr algn="ctr"/>
            <a:endParaRPr lang="pt-BR">
              <a:solidFill>
                <a:srgbClr val="66FF33"/>
              </a:solidFill>
            </a:endParaRPr>
          </a:p>
        </p:txBody>
      </p:sp>
      <p:grpSp>
        <p:nvGrpSpPr>
          <p:cNvPr id="5143" name="Group 23"/>
          <p:cNvGrpSpPr>
            <a:grpSpLocks/>
          </p:cNvGrpSpPr>
          <p:nvPr/>
        </p:nvGrpSpPr>
        <p:grpSpPr bwMode="auto">
          <a:xfrm>
            <a:off x="457200" y="1676400"/>
            <a:ext cx="1524000" cy="1143000"/>
            <a:chOff x="336" y="624"/>
            <a:chExt cx="960" cy="672"/>
          </a:xfrm>
        </p:grpSpPr>
        <p:sp>
          <p:nvSpPr>
            <p:cNvPr id="5137" name="Line 17"/>
            <p:cNvSpPr>
              <a:spLocks noChangeShapeType="1"/>
            </p:cNvSpPr>
            <p:nvPr/>
          </p:nvSpPr>
          <p:spPr bwMode="auto">
            <a:xfrm>
              <a:off x="336" y="624"/>
              <a:ext cx="960" cy="0"/>
            </a:xfrm>
            <a:prstGeom prst="line">
              <a:avLst/>
            </a:prstGeom>
            <a:noFill/>
            <a:ln w="9525">
              <a:solidFill>
                <a:srgbClr val="66FF33"/>
              </a:solidFill>
              <a:round/>
              <a:headEnd/>
              <a:tailEnd/>
            </a:ln>
            <a:effectLst/>
          </p:spPr>
          <p:txBody>
            <a:bodyPr/>
            <a:lstStyle/>
            <a:p>
              <a:endParaRPr lang="pt-BR"/>
            </a:p>
          </p:txBody>
        </p:sp>
        <p:sp>
          <p:nvSpPr>
            <p:cNvPr id="5138" name="Line 18"/>
            <p:cNvSpPr>
              <a:spLocks noChangeShapeType="1"/>
            </p:cNvSpPr>
            <p:nvPr/>
          </p:nvSpPr>
          <p:spPr bwMode="auto">
            <a:xfrm>
              <a:off x="1296" y="624"/>
              <a:ext cx="0" cy="672"/>
            </a:xfrm>
            <a:prstGeom prst="line">
              <a:avLst/>
            </a:prstGeom>
            <a:noFill/>
            <a:ln w="9525">
              <a:solidFill>
                <a:srgbClr val="66FF33"/>
              </a:solidFill>
              <a:round/>
              <a:headEnd/>
              <a:tailEnd/>
            </a:ln>
            <a:effectLst/>
          </p:spPr>
          <p:txBody>
            <a:bodyPr/>
            <a:lstStyle/>
            <a:p>
              <a:endParaRPr lang="pt-BR"/>
            </a:p>
          </p:txBody>
        </p:sp>
        <p:sp>
          <p:nvSpPr>
            <p:cNvPr id="5139" name="Line 19"/>
            <p:cNvSpPr>
              <a:spLocks noChangeShapeType="1"/>
            </p:cNvSpPr>
            <p:nvPr/>
          </p:nvSpPr>
          <p:spPr bwMode="auto">
            <a:xfrm flipH="1">
              <a:off x="864" y="1296"/>
              <a:ext cx="432" cy="0"/>
            </a:xfrm>
            <a:prstGeom prst="line">
              <a:avLst/>
            </a:prstGeom>
            <a:noFill/>
            <a:ln w="9525">
              <a:solidFill>
                <a:srgbClr val="66FF33"/>
              </a:solidFill>
              <a:round/>
              <a:headEnd/>
              <a:tailEnd/>
            </a:ln>
            <a:effectLst/>
          </p:spPr>
          <p:txBody>
            <a:bodyPr/>
            <a:lstStyle/>
            <a:p>
              <a:endParaRPr lang="pt-BR"/>
            </a:p>
          </p:txBody>
        </p:sp>
        <p:sp>
          <p:nvSpPr>
            <p:cNvPr id="5140" name="Line 20"/>
            <p:cNvSpPr>
              <a:spLocks noChangeShapeType="1"/>
            </p:cNvSpPr>
            <p:nvPr/>
          </p:nvSpPr>
          <p:spPr bwMode="auto">
            <a:xfrm flipV="1">
              <a:off x="864" y="912"/>
              <a:ext cx="0" cy="384"/>
            </a:xfrm>
            <a:prstGeom prst="line">
              <a:avLst/>
            </a:prstGeom>
            <a:noFill/>
            <a:ln w="9525">
              <a:solidFill>
                <a:srgbClr val="66FF33"/>
              </a:solidFill>
              <a:round/>
              <a:headEnd/>
              <a:tailEnd/>
            </a:ln>
            <a:effectLst/>
          </p:spPr>
          <p:txBody>
            <a:bodyPr/>
            <a:lstStyle/>
            <a:p>
              <a:endParaRPr lang="pt-BR"/>
            </a:p>
          </p:txBody>
        </p:sp>
        <p:sp>
          <p:nvSpPr>
            <p:cNvPr id="5141" name="Line 21"/>
            <p:cNvSpPr>
              <a:spLocks noChangeShapeType="1"/>
            </p:cNvSpPr>
            <p:nvPr/>
          </p:nvSpPr>
          <p:spPr bwMode="auto">
            <a:xfrm flipH="1">
              <a:off x="336" y="912"/>
              <a:ext cx="528" cy="0"/>
            </a:xfrm>
            <a:prstGeom prst="line">
              <a:avLst/>
            </a:prstGeom>
            <a:noFill/>
            <a:ln w="9525">
              <a:solidFill>
                <a:srgbClr val="66FF33"/>
              </a:solidFill>
              <a:round/>
              <a:headEnd/>
              <a:tailEnd/>
            </a:ln>
            <a:effectLst/>
          </p:spPr>
          <p:txBody>
            <a:bodyPr/>
            <a:lstStyle/>
            <a:p>
              <a:endParaRPr lang="pt-BR"/>
            </a:p>
          </p:txBody>
        </p:sp>
        <p:sp>
          <p:nvSpPr>
            <p:cNvPr id="5142" name="Line 22"/>
            <p:cNvSpPr>
              <a:spLocks noChangeShapeType="1"/>
            </p:cNvSpPr>
            <p:nvPr/>
          </p:nvSpPr>
          <p:spPr bwMode="auto">
            <a:xfrm>
              <a:off x="336" y="624"/>
              <a:ext cx="0" cy="288"/>
            </a:xfrm>
            <a:prstGeom prst="line">
              <a:avLst/>
            </a:prstGeom>
            <a:noFill/>
            <a:ln w="9525">
              <a:solidFill>
                <a:srgbClr val="66FF33"/>
              </a:solidFill>
              <a:round/>
              <a:headEnd/>
              <a:tailEnd/>
            </a:ln>
            <a:effectLst/>
          </p:spPr>
          <p:txBody>
            <a:bodyPr/>
            <a:lstStyle/>
            <a:p>
              <a:endParaRPr lang="pt-BR"/>
            </a:p>
          </p:txBody>
        </p:sp>
      </p:grpSp>
      <p:grpSp>
        <p:nvGrpSpPr>
          <p:cNvPr id="5150" name="Group 30"/>
          <p:cNvGrpSpPr>
            <a:grpSpLocks/>
          </p:cNvGrpSpPr>
          <p:nvPr/>
        </p:nvGrpSpPr>
        <p:grpSpPr bwMode="auto">
          <a:xfrm>
            <a:off x="1371600" y="1676400"/>
            <a:ext cx="3352800" cy="1066800"/>
            <a:chOff x="864" y="624"/>
            <a:chExt cx="2112" cy="672"/>
          </a:xfrm>
        </p:grpSpPr>
        <p:sp>
          <p:nvSpPr>
            <p:cNvPr id="5144" name="Line 24"/>
            <p:cNvSpPr>
              <a:spLocks noChangeShapeType="1"/>
            </p:cNvSpPr>
            <p:nvPr/>
          </p:nvSpPr>
          <p:spPr bwMode="auto">
            <a:xfrm flipH="1">
              <a:off x="864" y="624"/>
              <a:ext cx="2064" cy="0"/>
            </a:xfrm>
            <a:prstGeom prst="line">
              <a:avLst/>
            </a:prstGeom>
            <a:noFill/>
            <a:ln w="9525">
              <a:solidFill>
                <a:srgbClr val="66FF33"/>
              </a:solidFill>
              <a:round/>
              <a:headEnd/>
              <a:tailEnd/>
            </a:ln>
            <a:effectLst/>
          </p:spPr>
          <p:txBody>
            <a:bodyPr/>
            <a:lstStyle/>
            <a:p>
              <a:endParaRPr lang="pt-BR"/>
            </a:p>
          </p:txBody>
        </p:sp>
        <p:sp>
          <p:nvSpPr>
            <p:cNvPr id="5145" name="Line 25"/>
            <p:cNvSpPr>
              <a:spLocks noChangeShapeType="1"/>
            </p:cNvSpPr>
            <p:nvPr/>
          </p:nvSpPr>
          <p:spPr bwMode="auto">
            <a:xfrm>
              <a:off x="864" y="624"/>
              <a:ext cx="0" cy="672"/>
            </a:xfrm>
            <a:prstGeom prst="line">
              <a:avLst/>
            </a:prstGeom>
            <a:noFill/>
            <a:ln w="9525">
              <a:solidFill>
                <a:srgbClr val="66FF33"/>
              </a:solidFill>
              <a:round/>
              <a:headEnd/>
              <a:tailEnd/>
            </a:ln>
            <a:effectLst/>
          </p:spPr>
          <p:txBody>
            <a:bodyPr/>
            <a:lstStyle/>
            <a:p>
              <a:endParaRPr lang="pt-BR"/>
            </a:p>
          </p:txBody>
        </p:sp>
        <p:sp>
          <p:nvSpPr>
            <p:cNvPr id="5146" name="Line 26"/>
            <p:cNvSpPr>
              <a:spLocks noChangeShapeType="1"/>
            </p:cNvSpPr>
            <p:nvPr/>
          </p:nvSpPr>
          <p:spPr bwMode="auto">
            <a:xfrm>
              <a:off x="864" y="1296"/>
              <a:ext cx="432" cy="0"/>
            </a:xfrm>
            <a:prstGeom prst="line">
              <a:avLst/>
            </a:prstGeom>
            <a:noFill/>
            <a:ln w="9525">
              <a:solidFill>
                <a:srgbClr val="66FF33"/>
              </a:solidFill>
              <a:round/>
              <a:headEnd/>
              <a:tailEnd/>
            </a:ln>
            <a:effectLst/>
          </p:spPr>
          <p:txBody>
            <a:bodyPr/>
            <a:lstStyle/>
            <a:p>
              <a:endParaRPr lang="pt-BR"/>
            </a:p>
          </p:txBody>
        </p:sp>
        <p:sp>
          <p:nvSpPr>
            <p:cNvPr id="5147" name="Line 27"/>
            <p:cNvSpPr>
              <a:spLocks noChangeShapeType="1"/>
            </p:cNvSpPr>
            <p:nvPr/>
          </p:nvSpPr>
          <p:spPr bwMode="auto">
            <a:xfrm flipV="1">
              <a:off x="1296" y="912"/>
              <a:ext cx="0" cy="384"/>
            </a:xfrm>
            <a:prstGeom prst="line">
              <a:avLst/>
            </a:prstGeom>
            <a:noFill/>
            <a:ln w="9525">
              <a:solidFill>
                <a:srgbClr val="66FF33"/>
              </a:solidFill>
              <a:round/>
              <a:headEnd/>
              <a:tailEnd/>
            </a:ln>
            <a:effectLst/>
          </p:spPr>
          <p:txBody>
            <a:bodyPr/>
            <a:lstStyle/>
            <a:p>
              <a:endParaRPr lang="pt-BR"/>
            </a:p>
          </p:txBody>
        </p:sp>
        <p:sp>
          <p:nvSpPr>
            <p:cNvPr id="5148" name="Line 28"/>
            <p:cNvSpPr>
              <a:spLocks noChangeShapeType="1"/>
            </p:cNvSpPr>
            <p:nvPr/>
          </p:nvSpPr>
          <p:spPr bwMode="auto">
            <a:xfrm>
              <a:off x="1296" y="912"/>
              <a:ext cx="1680" cy="0"/>
            </a:xfrm>
            <a:prstGeom prst="line">
              <a:avLst/>
            </a:prstGeom>
            <a:noFill/>
            <a:ln w="9525">
              <a:solidFill>
                <a:srgbClr val="66FF33"/>
              </a:solidFill>
              <a:round/>
              <a:headEnd/>
              <a:tailEnd/>
            </a:ln>
            <a:effectLst/>
          </p:spPr>
          <p:txBody>
            <a:bodyPr/>
            <a:lstStyle/>
            <a:p>
              <a:endParaRPr lang="pt-BR"/>
            </a:p>
          </p:txBody>
        </p:sp>
        <p:sp>
          <p:nvSpPr>
            <p:cNvPr id="5149" name="Line 29"/>
            <p:cNvSpPr>
              <a:spLocks noChangeShapeType="1"/>
            </p:cNvSpPr>
            <p:nvPr/>
          </p:nvSpPr>
          <p:spPr bwMode="auto">
            <a:xfrm>
              <a:off x="2976" y="624"/>
              <a:ext cx="0" cy="288"/>
            </a:xfrm>
            <a:prstGeom prst="line">
              <a:avLst/>
            </a:prstGeom>
            <a:noFill/>
            <a:ln w="9525">
              <a:solidFill>
                <a:srgbClr val="66FF33"/>
              </a:solidFill>
              <a:round/>
              <a:headEnd/>
              <a:tailEnd/>
            </a:ln>
            <a:effectLst/>
          </p:spPr>
          <p:txBody>
            <a:bodyPr/>
            <a:lstStyle/>
            <a:p>
              <a:endParaRPr lang="pt-BR"/>
            </a:p>
          </p:txBody>
        </p:sp>
      </p:grpSp>
      <p:sp>
        <p:nvSpPr>
          <p:cNvPr id="5152" name="Text Box 32"/>
          <p:cNvSpPr txBox="1">
            <a:spLocks noChangeArrowheads="1"/>
          </p:cNvSpPr>
          <p:nvPr/>
        </p:nvSpPr>
        <p:spPr bwMode="auto">
          <a:xfrm>
            <a:off x="5029200" y="1447800"/>
            <a:ext cx="4114800" cy="1552575"/>
          </a:xfrm>
          <a:prstGeom prst="rect">
            <a:avLst/>
          </a:prstGeom>
          <a:noFill/>
          <a:ln w="9525">
            <a:noFill/>
            <a:miter lim="800000"/>
            <a:headEnd/>
            <a:tailEnd/>
          </a:ln>
          <a:effectLst/>
        </p:spPr>
        <p:txBody>
          <a:bodyPr>
            <a:spAutoFit/>
          </a:bodyPr>
          <a:lstStyle/>
          <a:p>
            <a:pPr algn="ctr">
              <a:spcBef>
                <a:spcPct val="50000"/>
              </a:spcBef>
            </a:pPr>
            <a:r>
              <a:rPr lang="pt-BR" b="1">
                <a:solidFill>
                  <a:srgbClr val="660033"/>
                </a:solidFill>
              </a:rPr>
              <a:t>A cadeia principal tem 5 carbonos, e tem 1 grupo orgânico fora da cadeia principal</a:t>
            </a:r>
          </a:p>
        </p:txBody>
      </p:sp>
      <p:sp>
        <p:nvSpPr>
          <p:cNvPr id="5196" name="Text Box 76"/>
          <p:cNvSpPr txBox="1">
            <a:spLocks noChangeArrowheads="1"/>
          </p:cNvSpPr>
          <p:nvPr/>
        </p:nvSpPr>
        <p:spPr bwMode="auto">
          <a:xfrm>
            <a:off x="381000" y="304800"/>
            <a:ext cx="8153400" cy="822325"/>
          </a:xfrm>
          <a:prstGeom prst="rect">
            <a:avLst/>
          </a:prstGeom>
          <a:noFill/>
          <a:ln w="9525">
            <a:noFill/>
            <a:miter lim="800000"/>
            <a:headEnd/>
            <a:tailEnd/>
          </a:ln>
          <a:effectLst/>
        </p:spPr>
        <p:txBody>
          <a:bodyPr>
            <a:spAutoFit/>
          </a:bodyPr>
          <a:lstStyle/>
          <a:p>
            <a:pPr>
              <a:spcBef>
                <a:spcPct val="50000"/>
              </a:spcBef>
            </a:pPr>
            <a:r>
              <a:rPr lang="pt-BR" b="1">
                <a:solidFill>
                  <a:schemeClr val="bg1"/>
                </a:solidFill>
              </a:rPr>
              <a:t>Quais as possibilidades ? Lembrando que cadeia principal é a maior seqüência de carbonos.</a:t>
            </a:r>
          </a:p>
        </p:txBody>
      </p:sp>
      <p:sp>
        <p:nvSpPr>
          <p:cNvPr id="5197" name="Text Box 77"/>
          <p:cNvSpPr txBox="1">
            <a:spLocks noChangeArrowheads="1"/>
          </p:cNvSpPr>
          <p:nvPr/>
        </p:nvSpPr>
        <p:spPr bwMode="auto">
          <a:xfrm>
            <a:off x="228600" y="3124200"/>
            <a:ext cx="42672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1ª possibilidade – 3 carbonos</a:t>
            </a:r>
          </a:p>
        </p:txBody>
      </p:sp>
      <p:sp>
        <p:nvSpPr>
          <p:cNvPr id="5198" name="Text Box 78"/>
          <p:cNvSpPr txBox="1">
            <a:spLocks noChangeArrowheads="1"/>
          </p:cNvSpPr>
          <p:nvPr/>
        </p:nvSpPr>
        <p:spPr bwMode="auto">
          <a:xfrm>
            <a:off x="228600" y="3657600"/>
            <a:ext cx="4114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2ª possibilidade – 5 carbonos</a:t>
            </a:r>
          </a:p>
        </p:txBody>
      </p:sp>
      <p:sp>
        <p:nvSpPr>
          <p:cNvPr id="5199" name="Text Box 79"/>
          <p:cNvSpPr txBox="1">
            <a:spLocks noChangeArrowheads="1"/>
          </p:cNvSpPr>
          <p:nvPr/>
        </p:nvSpPr>
        <p:spPr bwMode="auto">
          <a:xfrm>
            <a:off x="228600" y="4191000"/>
            <a:ext cx="39624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3ª possibilidade – 5 carbonos</a:t>
            </a:r>
          </a:p>
        </p:txBody>
      </p:sp>
      <p:sp>
        <p:nvSpPr>
          <p:cNvPr id="5200" name="Text Box 80"/>
          <p:cNvSpPr txBox="1">
            <a:spLocks noChangeArrowheads="1"/>
          </p:cNvSpPr>
          <p:nvPr/>
        </p:nvSpPr>
        <p:spPr bwMode="auto">
          <a:xfrm>
            <a:off x="457200" y="4800600"/>
            <a:ext cx="7924800" cy="155257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No caso de 2 cadeias serem igualmente longas, será a principal aquela de deixar para fora o maior número de grupos orgânicos. Se ambas forem iguais, nesse caso tanto faz, qual será a cadeia principal.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96"/>
                                        </p:tgtEl>
                                        <p:attrNameLst>
                                          <p:attrName>style.visibility</p:attrName>
                                        </p:attrNameLst>
                                      </p:cBhvr>
                                      <p:to>
                                        <p:strVal val="visible"/>
                                      </p:to>
                                    </p:set>
                                    <p:anim calcmode="lin" valueType="num">
                                      <p:cBhvr additive="base">
                                        <p:cTn id="7" dur="500" fill="hold"/>
                                        <p:tgtEl>
                                          <p:spTgt spid="5196"/>
                                        </p:tgtEl>
                                        <p:attrNameLst>
                                          <p:attrName>ppt_x</p:attrName>
                                        </p:attrNameLst>
                                      </p:cBhvr>
                                      <p:tavLst>
                                        <p:tav tm="0">
                                          <p:val>
                                            <p:strVal val="#ppt_x"/>
                                          </p:val>
                                        </p:tav>
                                        <p:tav tm="100000">
                                          <p:val>
                                            <p:strVal val="#ppt_x"/>
                                          </p:val>
                                        </p:tav>
                                      </p:tavLst>
                                    </p:anim>
                                    <p:anim calcmode="lin" valueType="num">
                                      <p:cBhvr additive="base">
                                        <p:cTn id="8" dur="500" fill="hold"/>
                                        <p:tgtEl>
                                          <p:spTgt spid="519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201"/>
                                        </p:tgtEl>
                                        <p:attrNameLst>
                                          <p:attrName>style.visibility</p:attrName>
                                        </p:attrNameLst>
                                      </p:cBhvr>
                                      <p:to>
                                        <p:strVal val="visible"/>
                                      </p:to>
                                    </p:set>
                                    <p:anim calcmode="lin" valueType="num">
                                      <p:cBhvr additive="base">
                                        <p:cTn id="13" dur="500" fill="hold"/>
                                        <p:tgtEl>
                                          <p:spTgt spid="5201"/>
                                        </p:tgtEl>
                                        <p:attrNameLst>
                                          <p:attrName>ppt_x</p:attrName>
                                        </p:attrNameLst>
                                      </p:cBhvr>
                                      <p:tavLst>
                                        <p:tav tm="0">
                                          <p:val>
                                            <p:strVal val="0-#ppt_w/2"/>
                                          </p:val>
                                        </p:tav>
                                        <p:tav tm="100000">
                                          <p:val>
                                            <p:strVal val="#ppt_x"/>
                                          </p:val>
                                        </p:tav>
                                      </p:tavLst>
                                    </p:anim>
                                    <p:anim calcmode="lin" valueType="num">
                                      <p:cBhvr additive="base">
                                        <p:cTn id="14" dur="500" fill="hold"/>
                                        <p:tgtEl>
                                          <p:spTgt spid="520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97"/>
                                        </p:tgtEl>
                                        <p:attrNameLst>
                                          <p:attrName>style.visibility</p:attrName>
                                        </p:attrNameLst>
                                      </p:cBhvr>
                                      <p:to>
                                        <p:strVal val="visible"/>
                                      </p:to>
                                    </p:set>
                                    <p:anim calcmode="lin" valueType="num">
                                      <p:cBhvr additive="base">
                                        <p:cTn id="19" dur="500" fill="hold"/>
                                        <p:tgtEl>
                                          <p:spTgt spid="5197"/>
                                        </p:tgtEl>
                                        <p:attrNameLst>
                                          <p:attrName>ppt_x</p:attrName>
                                        </p:attrNameLst>
                                      </p:cBhvr>
                                      <p:tavLst>
                                        <p:tav tm="0">
                                          <p:val>
                                            <p:strVal val="0-#ppt_w/2"/>
                                          </p:val>
                                        </p:tav>
                                        <p:tav tm="100000">
                                          <p:val>
                                            <p:strVal val="#ppt_x"/>
                                          </p:val>
                                        </p:tav>
                                      </p:tavLst>
                                    </p:anim>
                                    <p:anim calcmode="lin" valueType="num">
                                      <p:cBhvr additive="base">
                                        <p:cTn id="20" dur="500" fill="hold"/>
                                        <p:tgtEl>
                                          <p:spTgt spid="51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5143"/>
                                        </p:tgtEl>
                                        <p:attrNameLst>
                                          <p:attrName>style.visibility</p:attrName>
                                        </p:attrNameLst>
                                      </p:cBhvr>
                                      <p:to>
                                        <p:strVal val="visible"/>
                                      </p:to>
                                    </p:set>
                                    <p:animEffect transition="in" filter="dissolve">
                                      <p:cBhvr>
                                        <p:cTn id="25" dur="500"/>
                                        <p:tgtEl>
                                          <p:spTgt spid="5143"/>
                                        </p:tgtEl>
                                      </p:cBhvr>
                                    </p:animEffect>
                                  </p:childTnLst>
                                  <p:subTnLst>
                                    <p:set>
                                      <p:cBhvr override="childStyle">
                                        <p:cTn dur="1" fill="hold" display="0" masterRel="nextClick" afterEffect="1"/>
                                        <p:tgtEl>
                                          <p:spTgt spid="5143"/>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198"/>
                                        </p:tgtEl>
                                        <p:attrNameLst>
                                          <p:attrName>style.visibility</p:attrName>
                                        </p:attrNameLst>
                                      </p:cBhvr>
                                      <p:to>
                                        <p:strVal val="visible"/>
                                      </p:to>
                                    </p:set>
                                    <p:anim calcmode="lin" valueType="num">
                                      <p:cBhvr additive="base">
                                        <p:cTn id="30" dur="500" fill="hold"/>
                                        <p:tgtEl>
                                          <p:spTgt spid="5198"/>
                                        </p:tgtEl>
                                        <p:attrNameLst>
                                          <p:attrName>ppt_x</p:attrName>
                                        </p:attrNameLst>
                                      </p:cBhvr>
                                      <p:tavLst>
                                        <p:tav tm="0">
                                          <p:val>
                                            <p:strVal val="0-#ppt_w/2"/>
                                          </p:val>
                                        </p:tav>
                                        <p:tav tm="100000">
                                          <p:val>
                                            <p:strVal val="#ppt_x"/>
                                          </p:val>
                                        </p:tav>
                                      </p:tavLst>
                                    </p:anim>
                                    <p:anim calcmode="lin" valueType="num">
                                      <p:cBhvr additive="base">
                                        <p:cTn id="31" dur="500" fill="hold"/>
                                        <p:tgtEl>
                                          <p:spTgt spid="519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5150"/>
                                        </p:tgtEl>
                                        <p:attrNameLst>
                                          <p:attrName>style.visibility</p:attrName>
                                        </p:attrNameLst>
                                      </p:cBhvr>
                                      <p:to>
                                        <p:strVal val="visible"/>
                                      </p:to>
                                    </p:set>
                                    <p:animEffect transition="in" filter="dissolve">
                                      <p:cBhvr>
                                        <p:cTn id="36" dur="500"/>
                                        <p:tgtEl>
                                          <p:spTgt spid="5150"/>
                                        </p:tgtEl>
                                      </p:cBhvr>
                                    </p:animEffect>
                                  </p:childTnLst>
                                  <p:subTnLst>
                                    <p:set>
                                      <p:cBhvr override="childStyle">
                                        <p:cTn dur="1" fill="hold" display="0" masterRel="nextClick" afterEffect="1"/>
                                        <p:tgtEl>
                                          <p:spTgt spid="5150"/>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5199"/>
                                        </p:tgtEl>
                                        <p:attrNameLst>
                                          <p:attrName>style.visibility</p:attrName>
                                        </p:attrNameLst>
                                      </p:cBhvr>
                                      <p:to>
                                        <p:strVal val="visible"/>
                                      </p:to>
                                    </p:set>
                                    <p:anim calcmode="lin" valueType="num">
                                      <p:cBhvr additive="base">
                                        <p:cTn id="41" dur="500" fill="hold"/>
                                        <p:tgtEl>
                                          <p:spTgt spid="5199"/>
                                        </p:tgtEl>
                                        <p:attrNameLst>
                                          <p:attrName>ppt_x</p:attrName>
                                        </p:attrNameLst>
                                      </p:cBhvr>
                                      <p:tavLst>
                                        <p:tav tm="0">
                                          <p:val>
                                            <p:strVal val="0-#ppt_w/2"/>
                                          </p:val>
                                        </p:tav>
                                        <p:tav tm="100000">
                                          <p:val>
                                            <p:strVal val="#ppt_x"/>
                                          </p:val>
                                        </p:tav>
                                      </p:tavLst>
                                    </p:anim>
                                    <p:anim calcmode="lin" valueType="num">
                                      <p:cBhvr additive="base">
                                        <p:cTn id="42" dur="500" fill="hold"/>
                                        <p:tgtEl>
                                          <p:spTgt spid="519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5125"/>
                                        </p:tgtEl>
                                        <p:attrNameLst>
                                          <p:attrName>style.visibility</p:attrName>
                                        </p:attrNameLst>
                                      </p:cBhvr>
                                      <p:to>
                                        <p:strVal val="visible"/>
                                      </p:to>
                                    </p:set>
                                    <p:anim calcmode="lin" valueType="num">
                                      <p:cBhvr additive="base">
                                        <p:cTn id="47" dur="500" fill="hold"/>
                                        <p:tgtEl>
                                          <p:spTgt spid="5125"/>
                                        </p:tgtEl>
                                        <p:attrNameLst>
                                          <p:attrName>ppt_x</p:attrName>
                                        </p:attrNameLst>
                                      </p:cBhvr>
                                      <p:tavLst>
                                        <p:tav tm="0">
                                          <p:val>
                                            <p:strVal val="0-#ppt_w/2"/>
                                          </p:val>
                                        </p:tav>
                                        <p:tav tm="100000">
                                          <p:val>
                                            <p:strVal val="#ppt_x"/>
                                          </p:val>
                                        </p:tav>
                                      </p:tavLst>
                                    </p:anim>
                                    <p:anim calcmode="lin" valueType="num">
                                      <p:cBhvr additive="base">
                                        <p:cTn id="48"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5200"/>
                                        </p:tgtEl>
                                        <p:attrNameLst>
                                          <p:attrName>style.visibility</p:attrName>
                                        </p:attrNameLst>
                                      </p:cBhvr>
                                      <p:to>
                                        <p:strVal val="visible"/>
                                      </p:to>
                                    </p:set>
                                    <p:anim calcmode="lin" valueType="num">
                                      <p:cBhvr additive="base">
                                        <p:cTn id="53" dur="500" fill="hold"/>
                                        <p:tgtEl>
                                          <p:spTgt spid="5200"/>
                                        </p:tgtEl>
                                        <p:attrNameLst>
                                          <p:attrName>ppt_x</p:attrName>
                                        </p:attrNameLst>
                                      </p:cBhvr>
                                      <p:tavLst>
                                        <p:tav tm="0">
                                          <p:val>
                                            <p:strVal val="0-#ppt_w/2"/>
                                          </p:val>
                                        </p:tav>
                                        <p:tav tm="100000">
                                          <p:val>
                                            <p:strVal val="#ppt_x"/>
                                          </p:val>
                                        </p:tav>
                                      </p:tavLst>
                                    </p:anim>
                                    <p:anim calcmode="lin" valueType="num">
                                      <p:cBhvr additive="base">
                                        <p:cTn id="54" dur="500" fill="hold"/>
                                        <p:tgtEl>
                                          <p:spTgt spid="5200"/>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5152"/>
                                        </p:tgtEl>
                                        <p:attrNameLst>
                                          <p:attrName>style.visibility</p:attrName>
                                        </p:attrNameLst>
                                      </p:cBhvr>
                                      <p:to>
                                        <p:strVal val="visible"/>
                                      </p:to>
                                    </p:set>
                                    <p:anim calcmode="lin" valueType="num">
                                      <p:cBhvr additive="base">
                                        <p:cTn id="59" dur="500" fill="hold"/>
                                        <p:tgtEl>
                                          <p:spTgt spid="5152"/>
                                        </p:tgtEl>
                                        <p:attrNameLst>
                                          <p:attrName>ppt_x</p:attrName>
                                        </p:attrNameLst>
                                      </p:cBhvr>
                                      <p:tavLst>
                                        <p:tav tm="0">
                                          <p:val>
                                            <p:strVal val="0-#ppt_w/2"/>
                                          </p:val>
                                        </p:tav>
                                        <p:tav tm="100000">
                                          <p:val>
                                            <p:strVal val="#ppt_x"/>
                                          </p:val>
                                        </p:tav>
                                      </p:tavLst>
                                    </p:anim>
                                    <p:anim calcmode="lin" valueType="num">
                                      <p:cBhvr additive="base">
                                        <p:cTn id="60" dur="500" fill="hold"/>
                                        <p:tgtEl>
                                          <p:spTgt spid="5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autoUpdateAnimBg="0"/>
      <p:bldP spid="5152" grpId="0" autoUpdateAnimBg="0"/>
      <p:bldP spid="5196" grpId="0" autoUpdateAnimBg="0"/>
      <p:bldP spid="5197" grpId="0" autoUpdateAnimBg="0"/>
      <p:bldP spid="5198" grpId="0" autoUpdateAnimBg="0"/>
      <p:bldP spid="5199" grpId="0" autoUpdateAnimBg="0"/>
      <p:bldP spid="520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457200" y="1371600"/>
            <a:ext cx="5314950" cy="1552575"/>
            <a:chOff x="336" y="1872"/>
            <a:chExt cx="3348" cy="978"/>
          </a:xfrm>
        </p:grpSpPr>
        <p:sp>
          <p:nvSpPr>
            <p:cNvPr id="10243" name="Rectangle 3"/>
            <p:cNvSpPr>
              <a:spLocks noChangeArrowheads="1"/>
            </p:cNvSpPr>
            <p:nvPr/>
          </p:nvSpPr>
          <p:spPr bwMode="auto">
            <a:xfrm>
              <a:off x="336" y="1872"/>
              <a:ext cx="3348" cy="978"/>
            </a:xfrm>
            <a:prstGeom prst="rect">
              <a:avLst/>
            </a:prstGeom>
            <a:noFill/>
            <a:ln w="9525">
              <a:noFill/>
              <a:miter lim="800000"/>
              <a:headEnd/>
              <a:tailEnd/>
            </a:ln>
            <a:effectLst/>
          </p:spPr>
          <p:txBody>
            <a:bodyPr wrap="none">
              <a:spAutoFit/>
            </a:bodyPr>
            <a:lstStyle/>
            <a:p>
              <a:pPr>
                <a:spcBef>
                  <a:spcPct val="50000"/>
                </a:spcBef>
              </a:pPr>
              <a:r>
                <a:rPr lang="pt-BR" b="1"/>
                <a:t>H</a:t>
              </a:r>
              <a:r>
                <a:rPr lang="pt-BR" b="1" baseline="-25000"/>
                <a:t>3</a:t>
              </a:r>
              <a:r>
                <a:rPr lang="pt-BR" b="1"/>
                <a:t>C—CH—CH—CH —CH</a:t>
              </a:r>
              <a:r>
                <a:rPr lang="pt-BR" b="1" baseline="-25000"/>
                <a:t>2 </a:t>
              </a:r>
              <a:r>
                <a:rPr lang="pt-BR" b="1"/>
                <a:t>—</a:t>
              </a:r>
              <a:r>
                <a:rPr lang="pt-BR" b="1" baseline="-25000"/>
                <a:t> </a:t>
              </a:r>
              <a:r>
                <a:rPr lang="pt-BR" b="1"/>
                <a:t>CH</a:t>
              </a:r>
              <a:r>
                <a:rPr lang="pt-BR" b="1" baseline="-25000"/>
                <a:t>3</a:t>
              </a:r>
              <a:r>
                <a:rPr lang="pt-BR" b="1"/>
                <a:t>     </a:t>
              </a:r>
            </a:p>
            <a:p>
              <a:pPr>
                <a:spcBef>
                  <a:spcPct val="50000"/>
                </a:spcBef>
              </a:pPr>
              <a:r>
                <a:rPr lang="pt-BR" b="1"/>
                <a:t>           CH</a:t>
              </a:r>
              <a:r>
                <a:rPr lang="pt-BR" b="1" baseline="-25000"/>
                <a:t>3</a:t>
              </a:r>
              <a:r>
                <a:rPr lang="pt-BR" b="1"/>
                <a:t>  CH</a:t>
              </a:r>
              <a:r>
                <a:rPr lang="pt-BR" b="1" baseline="-25000"/>
                <a:t>2</a:t>
              </a:r>
              <a:r>
                <a:rPr lang="pt-BR" b="1"/>
                <a:t>   CH</a:t>
              </a:r>
              <a:r>
                <a:rPr lang="pt-BR" b="1" baseline="-25000"/>
                <a:t>3</a:t>
              </a:r>
              <a:r>
                <a:rPr lang="pt-BR" b="1"/>
                <a:t> </a:t>
              </a:r>
            </a:p>
            <a:p>
              <a:pPr>
                <a:spcBef>
                  <a:spcPct val="50000"/>
                </a:spcBef>
              </a:pPr>
              <a:r>
                <a:rPr lang="pt-BR" b="1"/>
                <a:t>                    CH</a:t>
              </a:r>
              <a:r>
                <a:rPr lang="pt-BR" b="1" baseline="-25000"/>
                <a:t>3</a:t>
              </a:r>
            </a:p>
          </p:txBody>
        </p:sp>
        <p:sp>
          <p:nvSpPr>
            <p:cNvPr id="10244" name="Line 4"/>
            <p:cNvSpPr>
              <a:spLocks noChangeShapeType="1"/>
            </p:cNvSpPr>
            <p:nvPr/>
          </p:nvSpPr>
          <p:spPr bwMode="auto">
            <a:xfrm>
              <a:off x="1008" y="2112"/>
              <a:ext cx="0" cy="144"/>
            </a:xfrm>
            <a:prstGeom prst="line">
              <a:avLst/>
            </a:prstGeom>
            <a:noFill/>
            <a:ln w="9525">
              <a:solidFill>
                <a:schemeClr val="tx1"/>
              </a:solidFill>
              <a:round/>
              <a:headEnd/>
              <a:tailEnd/>
            </a:ln>
            <a:effectLst/>
          </p:spPr>
          <p:txBody>
            <a:bodyPr wrap="none" anchor="ctr"/>
            <a:lstStyle/>
            <a:p>
              <a:endParaRPr lang="pt-BR"/>
            </a:p>
          </p:txBody>
        </p:sp>
        <p:sp>
          <p:nvSpPr>
            <p:cNvPr id="10245" name="Line 5"/>
            <p:cNvSpPr>
              <a:spLocks noChangeShapeType="1"/>
            </p:cNvSpPr>
            <p:nvPr/>
          </p:nvSpPr>
          <p:spPr bwMode="auto">
            <a:xfrm>
              <a:off x="1488" y="2112"/>
              <a:ext cx="0" cy="144"/>
            </a:xfrm>
            <a:prstGeom prst="line">
              <a:avLst/>
            </a:prstGeom>
            <a:noFill/>
            <a:ln w="9525">
              <a:solidFill>
                <a:schemeClr val="tx1"/>
              </a:solidFill>
              <a:round/>
              <a:headEnd/>
              <a:tailEnd/>
            </a:ln>
            <a:effectLst/>
          </p:spPr>
          <p:txBody>
            <a:bodyPr wrap="none" anchor="ctr"/>
            <a:lstStyle/>
            <a:p>
              <a:endParaRPr lang="pt-BR"/>
            </a:p>
          </p:txBody>
        </p:sp>
        <p:sp>
          <p:nvSpPr>
            <p:cNvPr id="10246" name="Line 6"/>
            <p:cNvSpPr>
              <a:spLocks noChangeShapeType="1"/>
            </p:cNvSpPr>
            <p:nvPr/>
          </p:nvSpPr>
          <p:spPr bwMode="auto">
            <a:xfrm>
              <a:off x="1488" y="2448"/>
              <a:ext cx="0" cy="144"/>
            </a:xfrm>
            <a:prstGeom prst="line">
              <a:avLst/>
            </a:prstGeom>
            <a:noFill/>
            <a:ln w="9525">
              <a:solidFill>
                <a:schemeClr val="tx1"/>
              </a:solidFill>
              <a:round/>
              <a:headEnd/>
              <a:tailEnd/>
            </a:ln>
            <a:effectLst/>
          </p:spPr>
          <p:txBody>
            <a:bodyPr wrap="none" anchor="ctr"/>
            <a:lstStyle/>
            <a:p>
              <a:endParaRPr lang="pt-BR"/>
            </a:p>
          </p:txBody>
        </p:sp>
        <p:sp>
          <p:nvSpPr>
            <p:cNvPr id="10247" name="Line 7"/>
            <p:cNvSpPr>
              <a:spLocks noChangeShapeType="1"/>
            </p:cNvSpPr>
            <p:nvPr/>
          </p:nvSpPr>
          <p:spPr bwMode="auto">
            <a:xfrm>
              <a:off x="1968" y="2112"/>
              <a:ext cx="0" cy="144"/>
            </a:xfrm>
            <a:prstGeom prst="line">
              <a:avLst/>
            </a:prstGeom>
            <a:noFill/>
            <a:ln w="9525">
              <a:solidFill>
                <a:schemeClr val="tx1"/>
              </a:solidFill>
              <a:round/>
              <a:headEnd/>
              <a:tailEnd/>
            </a:ln>
            <a:effectLst/>
          </p:spPr>
          <p:txBody>
            <a:bodyPr wrap="none" anchor="ctr"/>
            <a:lstStyle/>
            <a:p>
              <a:endParaRPr lang="pt-BR"/>
            </a:p>
          </p:txBody>
        </p:sp>
      </p:grpSp>
      <p:grpSp>
        <p:nvGrpSpPr>
          <p:cNvPr id="10248" name="Group 8"/>
          <p:cNvGrpSpPr>
            <a:grpSpLocks/>
          </p:cNvGrpSpPr>
          <p:nvPr/>
        </p:nvGrpSpPr>
        <p:grpSpPr bwMode="auto">
          <a:xfrm>
            <a:off x="533400" y="1447800"/>
            <a:ext cx="1447800" cy="1066800"/>
            <a:chOff x="384" y="1920"/>
            <a:chExt cx="912" cy="672"/>
          </a:xfrm>
        </p:grpSpPr>
        <p:sp>
          <p:nvSpPr>
            <p:cNvPr id="10249" name="Line 9"/>
            <p:cNvSpPr>
              <a:spLocks noChangeShapeType="1"/>
            </p:cNvSpPr>
            <p:nvPr/>
          </p:nvSpPr>
          <p:spPr bwMode="auto">
            <a:xfrm>
              <a:off x="384" y="1920"/>
              <a:ext cx="912" cy="0"/>
            </a:xfrm>
            <a:prstGeom prst="line">
              <a:avLst/>
            </a:prstGeom>
            <a:noFill/>
            <a:ln w="9525">
              <a:solidFill>
                <a:srgbClr val="66FF33"/>
              </a:solidFill>
              <a:round/>
              <a:headEnd/>
              <a:tailEnd/>
            </a:ln>
            <a:effectLst/>
          </p:spPr>
          <p:txBody>
            <a:bodyPr/>
            <a:lstStyle/>
            <a:p>
              <a:endParaRPr lang="pt-BR"/>
            </a:p>
          </p:txBody>
        </p:sp>
        <p:sp>
          <p:nvSpPr>
            <p:cNvPr id="10250" name="Line 10"/>
            <p:cNvSpPr>
              <a:spLocks noChangeShapeType="1"/>
            </p:cNvSpPr>
            <p:nvPr/>
          </p:nvSpPr>
          <p:spPr bwMode="auto">
            <a:xfrm>
              <a:off x="1296" y="1920"/>
              <a:ext cx="0" cy="672"/>
            </a:xfrm>
            <a:prstGeom prst="line">
              <a:avLst/>
            </a:prstGeom>
            <a:noFill/>
            <a:ln w="9525">
              <a:solidFill>
                <a:srgbClr val="66FF33"/>
              </a:solidFill>
              <a:round/>
              <a:headEnd/>
              <a:tailEnd/>
            </a:ln>
            <a:effectLst/>
          </p:spPr>
          <p:txBody>
            <a:bodyPr/>
            <a:lstStyle/>
            <a:p>
              <a:endParaRPr lang="pt-BR"/>
            </a:p>
          </p:txBody>
        </p:sp>
        <p:sp>
          <p:nvSpPr>
            <p:cNvPr id="10251" name="Line 11"/>
            <p:cNvSpPr>
              <a:spLocks noChangeShapeType="1"/>
            </p:cNvSpPr>
            <p:nvPr/>
          </p:nvSpPr>
          <p:spPr bwMode="auto">
            <a:xfrm flipH="1">
              <a:off x="912" y="2592"/>
              <a:ext cx="384" cy="0"/>
            </a:xfrm>
            <a:prstGeom prst="line">
              <a:avLst/>
            </a:prstGeom>
            <a:noFill/>
            <a:ln w="9525">
              <a:solidFill>
                <a:srgbClr val="66FF33"/>
              </a:solidFill>
              <a:round/>
              <a:headEnd/>
              <a:tailEnd/>
            </a:ln>
            <a:effectLst/>
          </p:spPr>
          <p:txBody>
            <a:bodyPr/>
            <a:lstStyle/>
            <a:p>
              <a:endParaRPr lang="pt-BR"/>
            </a:p>
          </p:txBody>
        </p:sp>
        <p:sp>
          <p:nvSpPr>
            <p:cNvPr id="10252" name="Line 12"/>
            <p:cNvSpPr>
              <a:spLocks noChangeShapeType="1"/>
            </p:cNvSpPr>
            <p:nvPr/>
          </p:nvSpPr>
          <p:spPr bwMode="auto">
            <a:xfrm flipV="1">
              <a:off x="912" y="2160"/>
              <a:ext cx="0" cy="432"/>
            </a:xfrm>
            <a:prstGeom prst="line">
              <a:avLst/>
            </a:prstGeom>
            <a:noFill/>
            <a:ln w="9525">
              <a:solidFill>
                <a:srgbClr val="66FF33"/>
              </a:solidFill>
              <a:round/>
              <a:headEnd/>
              <a:tailEnd/>
            </a:ln>
            <a:effectLst/>
          </p:spPr>
          <p:txBody>
            <a:bodyPr/>
            <a:lstStyle/>
            <a:p>
              <a:endParaRPr lang="pt-BR"/>
            </a:p>
          </p:txBody>
        </p:sp>
        <p:sp>
          <p:nvSpPr>
            <p:cNvPr id="10253" name="Line 13"/>
            <p:cNvSpPr>
              <a:spLocks noChangeShapeType="1"/>
            </p:cNvSpPr>
            <p:nvPr/>
          </p:nvSpPr>
          <p:spPr bwMode="auto">
            <a:xfrm flipH="1">
              <a:off x="384" y="2208"/>
              <a:ext cx="528" cy="0"/>
            </a:xfrm>
            <a:prstGeom prst="line">
              <a:avLst/>
            </a:prstGeom>
            <a:noFill/>
            <a:ln w="9525">
              <a:solidFill>
                <a:srgbClr val="66FF33"/>
              </a:solidFill>
              <a:round/>
              <a:headEnd/>
              <a:tailEnd/>
            </a:ln>
            <a:effectLst/>
          </p:spPr>
          <p:txBody>
            <a:bodyPr/>
            <a:lstStyle/>
            <a:p>
              <a:endParaRPr lang="pt-BR"/>
            </a:p>
          </p:txBody>
        </p:sp>
        <p:sp>
          <p:nvSpPr>
            <p:cNvPr id="10254" name="Line 14"/>
            <p:cNvSpPr>
              <a:spLocks noChangeShapeType="1"/>
            </p:cNvSpPr>
            <p:nvPr/>
          </p:nvSpPr>
          <p:spPr bwMode="auto">
            <a:xfrm>
              <a:off x="384" y="1920"/>
              <a:ext cx="0" cy="288"/>
            </a:xfrm>
            <a:prstGeom prst="line">
              <a:avLst/>
            </a:prstGeom>
            <a:noFill/>
            <a:ln w="9525">
              <a:solidFill>
                <a:srgbClr val="66FF33"/>
              </a:solidFill>
              <a:round/>
              <a:headEnd/>
              <a:tailEnd/>
            </a:ln>
            <a:effectLst/>
          </p:spPr>
          <p:txBody>
            <a:bodyPr/>
            <a:lstStyle/>
            <a:p>
              <a:endParaRPr lang="pt-BR"/>
            </a:p>
          </p:txBody>
        </p:sp>
      </p:grpSp>
      <p:sp>
        <p:nvSpPr>
          <p:cNvPr id="10255" name="Rectangle 15"/>
          <p:cNvSpPr>
            <a:spLocks noChangeArrowheads="1"/>
          </p:cNvSpPr>
          <p:nvPr/>
        </p:nvSpPr>
        <p:spPr bwMode="auto">
          <a:xfrm>
            <a:off x="457200" y="1371600"/>
            <a:ext cx="5029200" cy="609600"/>
          </a:xfrm>
          <a:prstGeom prst="rect">
            <a:avLst/>
          </a:prstGeom>
          <a:noFill/>
          <a:ln w="9525">
            <a:solidFill>
              <a:srgbClr val="66FF33"/>
            </a:solidFill>
            <a:miter lim="800000"/>
            <a:headEnd/>
            <a:tailEnd/>
          </a:ln>
          <a:effectLst/>
        </p:spPr>
        <p:txBody>
          <a:bodyPr wrap="none" anchor="ctr"/>
          <a:lstStyle/>
          <a:p>
            <a:endParaRPr lang="pt-BR"/>
          </a:p>
        </p:txBody>
      </p:sp>
      <p:grpSp>
        <p:nvGrpSpPr>
          <p:cNvPr id="10256" name="Group 16"/>
          <p:cNvGrpSpPr>
            <a:grpSpLocks/>
          </p:cNvGrpSpPr>
          <p:nvPr/>
        </p:nvGrpSpPr>
        <p:grpSpPr bwMode="auto">
          <a:xfrm>
            <a:off x="533400" y="1447800"/>
            <a:ext cx="2133600" cy="1524000"/>
            <a:chOff x="384" y="1920"/>
            <a:chExt cx="1344" cy="960"/>
          </a:xfrm>
        </p:grpSpPr>
        <p:sp>
          <p:nvSpPr>
            <p:cNvPr id="10257" name="Line 17"/>
            <p:cNvSpPr>
              <a:spLocks noChangeShapeType="1"/>
            </p:cNvSpPr>
            <p:nvPr/>
          </p:nvSpPr>
          <p:spPr bwMode="auto">
            <a:xfrm>
              <a:off x="384" y="1920"/>
              <a:ext cx="1344" cy="0"/>
            </a:xfrm>
            <a:prstGeom prst="line">
              <a:avLst/>
            </a:prstGeom>
            <a:noFill/>
            <a:ln w="9525">
              <a:solidFill>
                <a:srgbClr val="66FF33"/>
              </a:solidFill>
              <a:round/>
              <a:headEnd/>
              <a:tailEnd/>
            </a:ln>
            <a:effectLst/>
          </p:spPr>
          <p:txBody>
            <a:bodyPr/>
            <a:lstStyle/>
            <a:p>
              <a:endParaRPr lang="pt-BR"/>
            </a:p>
          </p:txBody>
        </p:sp>
        <p:sp>
          <p:nvSpPr>
            <p:cNvPr id="10258" name="Line 18"/>
            <p:cNvSpPr>
              <a:spLocks noChangeShapeType="1"/>
            </p:cNvSpPr>
            <p:nvPr/>
          </p:nvSpPr>
          <p:spPr bwMode="auto">
            <a:xfrm>
              <a:off x="1728" y="1920"/>
              <a:ext cx="0" cy="960"/>
            </a:xfrm>
            <a:prstGeom prst="line">
              <a:avLst/>
            </a:prstGeom>
            <a:noFill/>
            <a:ln w="9525">
              <a:solidFill>
                <a:srgbClr val="66FF33"/>
              </a:solidFill>
              <a:round/>
              <a:headEnd/>
              <a:tailEnd/>
            </a:ln>
            <a:effectLst/>
          </p:spPr>
          <p:txBody>
            <a:bodyPr/>
            <a:lstStyle/>
            <a:p>
              <a:endParaRPr lang="pt-BR"/>
            </a:p>
          </p:txBody>
        </p:sp>
        <p:sp>
          <p:nvSpPr>
            <p:cNvPr id="10259" name="Line 19"/>
            <p:cNvSpPr>
              <a:spLocks noChangeShapeType="1"/>
            </p:cNvSpPr>
            <p:nvPr/>
          </p:nvSpPr>
          <p:spPr bwMode="auto">
            <a:xfrm flipH="1">
              <a:off x="1344" y="2880"/>
              <a:ext cx="384" cy="0"/>
            </a:xfrm>
            <a:prstGeom prst="line">
              <a:avLst/>
            </a:prstGeom>
            <a:noFill/>
            <a:ln w="9525">
              <a:solidFill>
                <a:srgbClr val="66FF33"/>
              </a:solidFill>
              <a:round/>
              <a:headEnd/>
              <a:tailEnd/>
            </a:ln>
            <a:effectLst/>
          </p:spPr>
          <p:txBody>
            <a:bodyPr/>
            <a:lstStyle/>
            <a:p>
              <a:endParaRPr lang="pt-BR"/>
            </a:p>
          </p:txBody>
        </p:sp>
        <p:sp>
          <p:nvSpPr>
            <p:cNvPr id="10260" name="Line 20"/>
            <p:cNvSpPr>
              <a:spLocks noChangeShapeType="1"/>
            </p:cNvSpPr>
            <p:nvPr/>
          </p:nvSpPr>
          <p:spPr bwMode="auto">
            <a:xfrm flipV="1">
              <a:off x="1344" y="2160"/>
              <a:ext cx="0" cy="720"/>
            </a:xfrm>
            <a:prstGeom prst="line">
              <a:avLst/>
            </a:prstGeom>
            <a:noFill/>
            <a:ln w="9525">
              <a:solidFill>
                <a:srgbClr val="66FF33"/>
              </a:solidFill>
              <a:round/>
              <a:headEnd/>
              <a:tailEnd/>
            </a:ln>
            <a:effectLst/>
          </p:spPr>
          <p:txBody>
            <a:bodyPr/>
            <a:lstStyle/>
            <a:p>
              <a:endParaRPr lang="pt-BR"/>
            </a:p>
          </p:txBody>
        </p:sp>
        <p:sp>
          <p:nvSpPr>
            <p:cNvPr id="10261" name="Line 21"/>
            <p:cNvSpPr>
              <a:spLocks noChangeShapeType="1"/>
            </p:cNvSpPr>
            <p:nvPr/>
          </p:nvSpPr>
          <p:spPr bwMode="auto">
            <a:xfrm flipH="1">
              <a:off x="384" y="2160"/>
              <a:ext cx="960" cy="0"/>
            </a:xfrm>
            <a:prstGeom prst="line">
              <a:avLst/>
            </a:prstGeom>
            <a:noFill/>
            <a:ln w="9525">
              <a:solidFill>
                <a:srgbClr val="66FF33"/>
              </a:solidFill>
              <a:round/>
              <a:headEnd/>
              <a:tailEnd/>
            </a:ln>
            <a:effectLst/>
          </p:spPr>
          <p:txBody>
            <a:bodyPr/>
            <a:lstStyle/>
            <a:p>
              <a:endParaRPr lang="pt-BR"/>
            </a:p>
          </p:txBody>
        </p:sp>
        <p:sp>
          <p:nvSpPr>
            <p:cNvPr id="10262" name="Line 22"/>
            <p:cNvSpPr>
              <a:spLocks noChangeShapeType="1"/>
            </p:cNvSpPr>
            <p:nvPr/>
          </p:nvSpPr>
          <p:spPr bwMode="auto">
            <a:xfrm>
              <a:off x="384" y="1920"/>
              <a:ext cx="0" cy="240"/>
            </a:xfrm>
            <a:prstGeom prst="line">
              <a:avLst/>
            </a:prstGeom>
            <a:noFill/>
            <a:ln w="9525">
              <a:solidFill>
                <a:srgbClr val="66FF33"/>
              </a:solidFill>
              <a:round/>
              <a:headEnd/>
              <a:tailEnd/>
            </a:ln>
            <a:effectLst/>
          </p:spPr>
          <p:txBody>
            <a:bodyPr/>
            <a:lstStyle/>
            <a:p>
              <a:endParaRPr lang="pt-BR"/>
            </a:p>
          </p:txBody>
        </p:sp>
      </p:grpSp>
      <p:grpSp>
        <p:nvGrpSpPr>
          <p:cNvPr id="10263" name="Group 23"/>
          <p:cNvGrpSpPr>
            <a:grpSpLocks/>
          </p:cNvGrpSpPr>
          <p:nvPr/>
        </p:nvGrpSpPr>
        <p:grpSpPr bwMode="auto">
          <a:xfrm>
            <a:off x="381000" y="1447800"/>
            <a:ext cx="3124200" cy="1066800"/>
            <a:chOff x="336" y="1968"/>
            <a:chExt cx="1968" cy="672"/>
          </a:xfrm>
        </p:grpSpPr>
        <p:sp>
          <p:nvSpPr>
            <p:cNvPr id="10264" name="Line 24"/>
            <p:cNvSpPr>
              <a:spLocks noChangeShapeType="1"/>
            </p:cNvSpPr>
            <p:nvPr/>
          </p:nvSpPr>
          <p:spPr bwMode="auto">
            <a:xfrm flipV="1">
              <a:off x="336" y="1968"/>
              <a:ext cx="1968" cy="0"/>
            </a:xfrm>
            <a:prstGeom prst="line">
              <a:avLst/>
            </a:prstGeom>
            <a:noFill/>
            <a:ln w="9525">
              <a:solidFill>
                <a:srgbClr val="66FF33"/>
              </a:solidFill>
              <a:round/>
              <a:headEnd/>
              <a:tailEnd/>
            </a:ln>
            <a:effectLst/>
          </p:spPr>
          <p:txBody>
            <a:bodyPr/>
            <a:lstStyle/>
            <a:p>
              <a:endParaRPr lang="pt-BR"/>
            </a:p>
          </p:txBody>
        </p:sp>
        <p:sp>
          <p:nvSpPr>
            <p:cNvPr id="10265" name="Line 25"/>
            <p:cNvSpPr>
              <a:spLocks noChangeShapeType="1"/>
            </p:cNvSpPr>
            <p:nvPr/>
          </p:nvSpPr>
          <p:spPr bwMode="auto">
            <a:xfrm>
              <a:off x="2304" y="1968"/>
              <a:ext cx="0" cy="672"/>
            </a:xfrm>
            <a:prstGeom prst="line">
              <a:avLst/>
            </a:prstGeom>
            <a:noFill/>
            <a:ln w="9525">
              <a:solidFill>
                <a:srgbClr val="66FF33"/>
              </a:solidFill>
              <a:round/>
              <a:headEnd/>
              <a:tailEnd/>
            </a:ln>
            <a:effectLst/>
          </p:spPr>
          <p:txBody>
            <a:bodyPr/>
            <a:lstStyle/>
            <a:p>
              <a:endParaRPr lang="pt-BR"/>
            </a:p>
          </p:txBody>
        </p:sp>
        <p:sp>
          <p:nvSpPr>
            <p:cNvPr id="10266" name="Line 26"/>
            <p:cNvSpPr>
              <a:spLocks noChangeShapeType="1"/>
            </p:cNvSpPr>
            <p:nvPr/>
          </p:nvSpPr>
          <p:spPr bwMode="auto">
            <a:xfrm flipH="1">
              <a:off x="1824" y="2640"/>
              <a:ext cx="480" cy="0"/>
            </a:xfrm>
            <a:prstGeom prst="line">
              <a:avLst/>
            </a:prstGeom>
            <a:noFill/>
            <a:ln w="9525">
              <a:solidFill>
                <a:srgbClr val="66FF33"/>
              </a:solidFill>
              <a:round/>
              <a:headEnd/>
              <a:tailEnd/>
            </a:ln>
            <a:effectLst/>
          </p:spPr>
          <p:txBody>
            <a:bodyPr/>
            <a:lstStyle/>
            <a:p>
              <a:endParaRPr lang="pt-BR"/>
            </a:p>
          </p:txBody>
        </p:sp>
        <p:sp>
          <p:nvSpPr>
            <p:cNvPr id="10267" name="Line 27"/>
            <p:cNvSpPr>
              <a:spLocks noChangeShapeType="1"/>
            </p:cNvSpPr>
            <p:nvPr/>
          </p:nvSpPr>
          <p:spPr bwMode="auto">
            <a:xfrm flipV="1">
              <a:off x="1824" y="2208"/>
              <a:ext cx="0" cy="432"/>
            </a:xfrm>
            <a:prstGeom prst="line">
              <a:avLst/>
            </a:prstGeom>
            <a:noFill/>
            <a:ln w="9525">
              <a:solidFill>
                <a:srgbClr val="66FF33"/>
              </a:solidFill>
              <a:round/>
              <a:headEnd/>
              <a:tailEnd/>
            </a:ln>
            <a:effectLst/>
          </p:spPr>
          <p:txBody>
            <a:bodyPr/>
            <a:lstStyle/>
            <a:p>
              <a:endParaRPr lang="pt-BR"/>
            </a:p>
          </p:txBody>
        </p:sp>
        <p:sp>
          <p:nvSpPr>
            <p:cNvPr id="10268" name="Line 28"/>
            <p:cNvSpPr>
              <a:spLocks noChangeShapeType="1"/>
            </p:cNvSpPr>
            <p:nvPr/>
          </p:nvSpPr>
          <p:spPr bwMode="auto">
            <a:xfrm flipH="1">
              <a:off x="336" y="2208"/>
              <a:ext cx="1488" cy="0"/>
            </a:xfrm>
            <a:prstGeom prst="line">
              <a:avLst/>
            </a:prstGeom>
            <a:noFill/>
            <a:ln w="9525">
              <a:solidFill>
                <a:srgbClr val="66FF33"/>
              </a:solidFill>
              <a:round/>
              <a:headEnd/>
              <a:tailEnd/>
            </a:ln>
            <a:effectLst/>
          </p:spPr>
          <p:txBody>
            <a:bodyPr/>
            <a:lstStyle/>
            <a:p>
              <a:endParaRPr lang="pt-BR"/>
            </a:p>
          </p:txBody>
        </p:sp>
        <p:sp>
          <p:nvSpPr>
            <p:cNvPr id="10269" name="Line 29"/>
            <p:cNvSpPr>
              <a:spLocks noChangeShapeType="1"/>
            </p:cNvSpPr>
            <p:nvPr/>
          </p:nvSpPr>
          <p:spPr bwMode="auto">
            <a:xfrm>
              <a:off x="336" y="1968"/>
              <a:ext cx="0" cy="240"/>
            </a:xfrm>
            <a:prstGeom prst="line">
              <a:avLst/>
            </a:prstGeom>
            <a:noFill/>
            <a:ln w="9525">
              <a:solidFill>
                <a:srgbClr val="66FF33"/>
              </a:solidFill>
              <a:round/>
              <a:headEnd/>
              <a:tailEnd/>
            </a:ln>
            <a:effectLst/>
          </p:spPr>
          <p:txBody>
            <a:bodyPr/>
            <a:lstStyle/>
            <a:p>
              <a:endParaRPr lang="pt-BR"/>
            </a:p>
          </p:txBody>
        </p:sp>
      </p:grpSp>
      <p:grpSp>
        <p:nvGrpSpPr>
          <p:cNvPr id="10270" name="Group 30"/>
          <p:cNvGrpSpPr>
            <a:grpSpLocks/>
          </p:cNvGrpSpPr>
          <p:nvPr/>
        </p:nvGrpSpPr>
        <p:grpSpPr bwMode="auto">
          <a:xfrm>
            <a:off x="1371600" y="1447800"/>
            <a:ext cx="3962400" cy="990600"/>
            <a:chOff x="912" y="1968"/>
            <a:chExt cx="2496" cy="624"/>
          </a:xfrm>
        </p:grpSpPr>
        <p:sp>
          <p:nvSpPr>
            <p:cNvPr id="10271" name="Line 31"/>
            <p:cNvSpPr>
              <a:spLocks noChangeShapeType="1"/>
            </p:cNvSpPr>
            <p:nvPr/>
          </p:nvSpPr>
          <p:spPr bwMode="auto">
            <a:xfrm flipH="1">
              <a:off x="912" y="1968"/>
              <a:ext cx="2496" cy="0"/>
            </a:xfrm>
            <a:prstGeom prst="line">
              <a:avLst/>
            </a:prstGeom>
            <a:noFill/>
            <a:ln w="9525">
              <a:solidFill>
                <a:srgbClr val="66FF33"/>
              </a:solidFill>
              <a:round/>
              <a:headEnd/>
              <a:tailEnd/>
            </a:ln>
            <a:effectLst/>
          </p:spPr>
          <p:txBody>
            <a:bodyPr/>
            <a:lstStyle/>
            <a:p>
              <a:endParaRPr lang="pt-BR"/>
            </a:p>
          </p:txBody>
        </p:sp>
        <p:sp>
          <p:nvSpPr>
            <p:cNvPr id="10272" name="Line 32"/>
            <p:cNvSpPr>
              <a:spLocks noChangeShapeType="1"/>
            </p:cNvSpPr>
            <p:nvPr/>
          </p:nvSpPr>
          <p:spPr bwMode="auto">
            <a:xfrm>
              <a:off x="912" y="1968"/>
              <a:ext cx="0" cy="624"/>
            </a:xfrm>
            <a:prstGeom prst="line">
              <a:avLst/>
            </a:prstGeom>
            <a:noFill/>
            <a:ln w="9525">
              <a:solidFill>
                <a:srgbClr val="66FF33"/>
              </a:solidFill>
              <a:round/>
              <a:headEnd/>
              <a:tailEnd/>
            </a:ln>
            <a:effectLst/>
          </p:spPr>
          <p:txBody>
            <a:bodyPr/>
            <a:lstStyle/>
            <a:p>
              <a:endParaRPr lang="pt-BR"/>
            </a:p>
          </p:txBody>
        </p:sp>
        <p:sp>
          <p:nvSpPr>
            <p:cNvPr id="10273" name="Line 33"/>
            <p:cNvSpPr>
              <a:spLocks noChangeShapeType="1"/>
            </p:cNvSpPr>
            <p:nvPr/>
          </p:nvSpPr>
          <p:spPr bwMode="auto">
            <a:xfrm>
              <a:off x="912" y="2592"/>
              <a:ext cx="384" cy="0"/>
            </a:xfrm>
            <a:prstGeom prst="line">
              <a:avLst/>
            </a:prstGeom>
            <a:noFill/>
            <a:ln w="9525">
              <a:solidFill>
                <a:srgbClr val="66FF33"/>
              </a:solidFill>
              <a:round/>
              <a:headEnd/>
              <a:tailEnd/>
            </a:ln>
            <a:effectLst/>
          </p:spPr>
          <p:txBody>
            <a:bodyPr/>
            <a:lstStyle/>
            <a:p>
              <a:endParaRPr lang="pt-BR"/>
            </a:p>
          </p:txBody>
        </p:sp>
        <p:sp>
          <p:nvSpPr>
            <p:cNvPr id="10274" name="Line 34"/>
            <p:cNvSpPr>
              <a:spLocks noChangeShapeType="1"/>
            </p:cNvSpPr>
            <p:nvPr/>
          </p:nvSpPr>
          <p:spPr bwMode="auto">
            <a:xfrm flipV="1">
              <a:off x="1296" y="2160"/>
              <a:ext cx="0" cy="432"/>
            </a:xfrm>
            <a:prstGeom prst="line">
              <a:avLst/>
            </a:prstGeom>
            <a:noFill/>
            <a:ln w="9525">
              <a:solidFill>
                <a:srgbClr val="66FF33"/>
              </a:solidFill>
              <a:round/>
              <a:headEnd/>
              <a:tailEnd/>
            </a:ln>
            <a:effectLst/>
          </p:spPr>
          <p:txBody>
            <a:bodyPr/>
            <a:lstStyle/>
            <a:p>
              <a:endParaRPr lang="pt-BR"/>
            </a:p>
          </p:txBody>
        </p:sp>
        <p:sp>
          <p:nvSpPr>
            <p:cNvPr id="10275" name="Line 35"/>
            <p:cNvSpPr>
              <a:spLocks noChangeShapeType="1"/>
            </p:cNvSpPr>
            <p:nvPr/>
          </p:nvSpPr>
          <p:spPr bwMode="auto">
            <a:xfrm>
              <a:off x="1296" y="2160"/>
              <a:ext cx="2112" cy="0"/>
            </a:xfrm>
            <a:prstGeom prst="line">
              <a:avLst/>
            </a:prstGeom>
            <a:noFill/>
            <a:ln w="9525">
              <a:solidFill>
                <a:srgbClr val="66FF33"/>
              </a:solidFill>
              <a:round/>
              <a:headEnd/>
              <a:tailEnd/>
            </a:ln>
            <a:effectLst/>
          </p:spPr>
          <p:txBody>
            <a:bodyPr/>
            <a:lstStyle/>
            <a:p>
              <a:endParaRPr lang="pt-BR"/>
            </a:p>
          </p:txBody>
        </p:sp>
        <p:sp>
          <p:nvSpPr>
            <p:cNvPr id="10276" name="Line 36"/>
            <p:cNvSpPr>
              <a:spLocks noChangeShapeType="1"/>
            </p:cNvSpPr>
            <p:nvPr/>
          </p:nvSpPr>
          <p:spPr bwMode="auto">
            <a:xfrm>
              <a:off x="3408" y="1968"/>
              <a:ext cx="0" cy="192"/>
            </a:xfrm>
            <a:prstGeom prst="line">
              <a:avLst/>
            </a:prstGeom>
            <a:noFill/>
            <a:ln w="9525">
              <a:solidFill>
                <a:srgbClr val="66FF33"/>
              </a:solidFill>
              <a:round/>
              <a:headEnd/>
              <a:tailEnd/>
            </a:ln>
            <a:effectLst/>
          </p:spPr>
          <p:txBody>
            <a:bodyPr/>
            <a:lstStyle/>
            <a:p>
              <a:endParaRPr lang="pt-BR"/>
            </a:p>
          </p:txBody>
        </p:sp>
      </p:grpSp>
      <p:grpSp>
        <p:nvGrpSpPr>
          <p:cNvPr id="10277" name="Group 37"/>
          <p:cNvGrpSpPr>
            <a:grpSpLocks/>
          </p:cNvGrpSpPr>
          <p:nvPr/>
        </p:nvGrpSpPr>
        <p:grpSpPr bwMode="auto">
          <a:xfrm>
            <a:off x="1981200" y="1447800"/>
            <a:ext cx="3429000" cy="1600200"/>
            <a:chOff x="1344" y="1968"/>
            <a:chExt cx="2160" cy="1008"/>
          </a:xfrm>
        </p:grpSpPr>
        <p:sp>
          <p:nvSpPr>
            <p:cNvPr id="10278" name="Line 38"/>
            <p:cNvSpPr>
              <a:spLocks noChangeShapeType="1"/>
            </p:cNvSpPr>
            <p:nvPr/>
          </p:nvSpPr>
          <p:spPr bwMode="auto">
            <a:xfrm flipH="1">
              <a:off x="1344" y="1968"/>
              <a:ext cx="2160" cy="0"/>
            </a:xfrm>
            <a:prstGeom prst="line">
              <a:avLst/>
            </a:prstGeom>
            <a:noFill/>
            <a:ln w="9525">
              <a:solidFill>
                <a:srgbClr val="66FF33"/>
              </a:solidFill>
              <a:round/>
              <a:headEnd/>
              <a:tailEnd/>
            </a:ln>
            <a:effectLst/>
          </p:spPr>
          <p:txBody>
            <a:bodyPr/>
            <a:lstStyle/>
            <a:p>
              <a:endParaRPr lang="pt-BR"/>
            </a:p>
          </p:txBody>
        </p:sp>
        <p:sp>
          <p:nvSpPr>
            <p:cNvPr id="10279" name="Line 39"/>
            <p:cNvSpPr>
              <a:spLocks noChangeShapeType="1"/>
            </p:cNvSpPr>
            <p:nvPr/>
          </p:nvSpPr>
          <p:spPr bwMode="auto">
            <a:xfrm>
              <a:off x="1344" y="1968"/>
              <a:ext cx="0" cy="1008"/>
            </a:xfrm>
            <a:prstGeom prst="line">
              <a:avLst/>
            </a:prstGeom>
            <a:noFill/>
            <a:ln w="9525">
              <a:solidFill>
                <a:srgbClr val="66FF33"/>
              </a:solidFill>
              <a:round/>
              <a:headEnd/>
              <a:tailEnd/>
            </a:ln>
            <a:effectLst/>
          </p:spPr>
          <p:txBody>
            <a:bodyPr/>
            <a:lstStyle/>
            <a:p>
              <a:endParaRPr lang="pt-BR"/>
            </a:p>
          </p:txBody>
        </p:sp>
        <p:sp>
          <p:nvSpPr>
            <p:cNvPr id="10280" name="Line 40"/>
            <p:cNvSpPr>
              <a:spLocks noChangeShapeType="1"/>
            </p:cNvSpPr>
            <p:nvPr/>
          </p:nvSpPr>
          <p:spPr bwMode="auto">
            <a:xfrm>
              <a:off x="1344" y="2976"/>
              <a:ext cx="432" cy="0"/>
            </a:xfrm>
            <a:prstGeom prst="line">
              <a:avLst/>
            </a:prstGeom>
            <a:noFill/>
            <a:ln w="9525">
              <a:solidFill>
                <a:srgbClr val="66FF33"/>
              </a:solidFill>
              <a:round/>
              <a:headEnd/>
              <a:tailEnd/>
            </a:ln>
            <a:effectLst/>
          </p:spPr>
          <p:txBody>
            <a:bodyPr/>
            <a:lstStyle/>
            <a:p>
              <a:endParaRPr lang="pt-BR"/>
            </a:p>
          </p:txBody>
        </p:sp>
        <p:sp>
          <p:nvSpPr>
            <p:cNvPr id="10281" name="Line 41"/>
            <p:cNvSpPr>
              <a:spLocks noChangeShapeType="1"/>
            </p:cNvSpPr>
            <p:nvPr/>
          </p:nvSpPr>
          <p:spPr bwMode="auto">
            <a:xfrm flipV="1">
              <a:off x="1776" y="2208"/>
              <a:ext cx="0" cy="768"/>
            </a:xfrm>
            <a:prstGeom prst="line">
              <a:avLst/>
            </a:prstGeom>
            <a:noFill/>
            <a:ln w="9525">
              <a:solidFill>
                <a:srgbClr val="66FF33"/>
              </a:solidFill>
              <a:round/>
              <a:headEnd/>
              <a:tailEnd/>
            </a:ln>
            <a:effectLst/>
          </p:spPr>
          <p:txBody>
            <a:bodyPr/>
            <a:lstStyle/>
            <a:p>
              <a:endParaRPr lang="pt-BR"/>
            </a:p>
          </p:txBody>
        </p:sp>
        <p:sp>
          <p:nvSpPr>
            <p:cNvPr id="10282" name="Line 42"/>
            <p:cNvSpPr>
              <a:spLocks noChangeShapeType="1"/>
            </p:cNvSpPr>
            <p:nvPr/>
          </p:nvSpPr>
          <p:spPr bwMode="auto">
            <a:xfrm>
              <a:off x="1776" y="2208"/>
              <a:ext cx="1728" cy="0"/>
            </a:xfrm>
            <a:prstGeom prst="line">
              <a:avLst/>
            </a:prstGeom>
            <a:noFill/>
            <a:ln w="9525">
              <a:solidFill>
                <a:srgbClr val="66FF33"/>
              </a:solidFill>
              <a:round/>
              <a:headEnd/>
              <a:tailEnd/>
            </a:ln>
            <a:effectLst/>
          </p:spPr>
          <p:txBody>
            <a:bodyPr/>
            <a:lstStyle/>
            <a:p>
              <a:endParaRPr lang="pt-BR"/>
            </a:p>
          </p:txBody>
        </p:sp>
        <p:sp>
          <p:nvSpPr>
            <p:cNvPr id="10283" name="Line 43"/>
            <p:cNvSpPr>
              <a:spLocks noChangeShapeType="1"/>
            </p:cNvSpPr>
            <p:nvPr/>
          </p:nvSpPr>
          <p:spPr bwMode="auto">
            <a:xfrm>
              <a:off x="3504" y="1968"/>
              <a:ext cx="0" cy="240"/>
            </a:xfrm>
            <a:prstGeom prst="line">
              <a:avLst/>
            </a:prstGeom>
            <a:noFill/>
            <a:ln w="9525">
              <a:solidFill>
                <a:srgbClr val="66FF33"/>
              </a:solidFill>
              <a:round/>
              <a:headEnd/>
              <a:tailEnd/>
            </a:ln>
            <a:effectLst/>
          </p:spPr>
          <p:txBody>
            <a:bodyPr/>
            <a:lstStyle/>
            <a:p>
              <a:endParaRPr lang="pt-BR"/>
            </a:p>
          </p:txBody>
        </p:sp>
      </p:grpSp>
      <p:grpSp>
        <p:nvGrpSpPr>
          <p:cNvPr id="10284" name="Group 44"/>
          <p:cNvGrpSpPr>
            <a:grpSpLocks/>
          </p:cNvGrpSpPr>
          <p:nvPr/>
        </p:nvGrpSpPr>
        <p:grpSpPr bwMode="auto">
          <a:xfrm>
            <a:off x="2743200" y="1295400"/>
            <a:ext cx="2514600" cy="1219200"/>
            <a:chOff x="1824" y="1920"/>
            <a:chExt cx="1584" cy="768"/>
          </a:xfrm>
        </p:grpSpPr>
        <p:sp>
          <p:nvSpPr>
            <p:cNvPr id="10285" name="Line 45"/>
            <p:cNvSpPr>
              <a:spLocks noChangeShapeType="1"/>
            </p:cNvSpPr>
            <p:nvPr/>
          </p:nvSpPr>
          <p:spPr bwMode="auto">
            <a:xfrm flipH="1">
              <a:off x="1824" y="1920"/>
              <a:ext cx="1584" cy="0"/>
            </a:xfrm>
            <a:prstGeom prst="line">
              <a:avLst/>
            </a:prstGeom>
            <a:noFill/>
            <a:ln w="9525">
              <a:solidFill>
                <a:srgbClr val="66FF33"/>
              </a:solidFill>
              <a:round/>
              <a:headEnd/>
              <a:tailEnd/>
            </a:ln>
            <a:effectLst/>
          </p:spPr>
          <p:txBody>
            <a:bodyPr/>
            <a:lstStyle/>
            <a:p>
              <a:endParaRPr lang="pt-BR"/>
            </a:p>
          </p:txBody>
        </p:sp>
        <p:sp>
          <p:nvSpPr>
            <p:cNvPr id="10286" name="Line 46"/>
            <p:cNvSpPr>
              <a:spLocks noChangeShapeType="1"/>
            </p:cNvSpPr>
            <p:nvPr/>
          </p:nvSpPr>
          <p:spPr bwMode="auto">
            <a:xfrm>
              <a:off x="1872" y="1920"/>
              <a:ext cx="0" cy="768"/>
            </a:xfrm>
            <a:prstGeom prst="line">
              <a:avLst/>
            </a:prstGeom>
            <a:noFill/>
            <a:ln w="9525">
              <a:solidFill>
                <a:srgbClr val="66FF33"/>
              </a:solidFill>
              <a:round/>
              <a:headEnd/>
              <a:tailEnd/>
            </a:ln>
            <a:effectLst/>
          </p:spPr>
          <p:txBody>
            <a:bodyPr/>
            <a:lstStyle/>
            <a:p>
              <a:endParaRPr lang="pt-BR"/>
            </a:p>
          </p:txBody>
        </p:sp>
        <p:sp>
          <p:nvSpPr>
            <p:cNvPr id="10287" name="Line 47"/>
            <p:cNvSpPr>
              <a:spLocks noChangeShapeType="1"/>
            </p:cNvSpPr>
            <p:nvPr/>
          </p:nvSpPr>
          <p:spPr bwMode="auto">
            <a:xfrm>
              <a:off x="1872" y="2688"/>
              <a:ext cx="336" cy="0"/>
            </a:xfrm>
            <a:prstGeom prst="line">
              <a:avLst/>
            </a:prstGeom>
            <a:noFill/>
            <a:ln w="9525">
              <a:solidFill>
                <a:srgbClr val="66FF33"/>
              </a:solidFill>
              <a:round/>
              <a:headEnd/>
              <a:tailEnd/>
            </a:ln>
            <a:effectLst/>
          </p:spPr>
          <p:txBody>
            <a:bodyPr/>
            <a:lstStyle/>
            <a:p>
              <a:endParaRPr lang="pt-BR"/>
            </a:p>
          </p:txBody>
        </p:sp>
        <p:sp>
          <p:nvSpPr>
            <p:cNvPr id="10288" name="Line 48"/>
            <p:cNvSpPr>
              <a:spLocks noChangeShapeType="1"/>
            </p:cNvSpPr>
            <p:nvPr/>
          </p:nvSpPr>
          <p:spPr bwMode="auto">
            <a:xfrm flipV="1">
              <a:off x="2208" y="2256"/>
              <a:ext cx="0" cy="432"/>
            </a:xfrm>
            <a:prstGeom prst="line">
              <a:avLst/>
            </a:prstGeom>
            <a:noFill/>
            <a:ln w="9525">
              <a:solidFill>
                <a:srgbClr val="66FF33"/>
              </a:solidFill>
              <a:round/>
              <a:headEnd/>
              <a:tailEnd/>
            </a:ln>
            <a:effectLst/>
          </p:spPr>
          <p:txBody>
            <a:bodyPr/>
            <a:lstStyle/>
            <a:p>
              <a:endParaRPr lang="pt-BR"/>
            </a:p>
          </p:txBody>
        </p:sp>
        <p:sp>
          <p:nvSpPr>
            <p:cNvPr id="10289" name="Line 49"/>
            <p:cNvSpPr>
              <a:spLocks noChangeShapeType="1"/>
            </p:cNvSpPr>
            <p:nvPr/>
          </p:nvSpPr>
          <p:spPr bwMode="auto">
            <a:xfrm>
              <a:off x="2208" y="2256"/>
              <a:ext cx="1200" cy="0"/>
            </a:xfrm>
            <a:prstGeom prst="line">
              <a:avLst/>
            </a:prstGeom>
            <a:noFill/>
            <a:ln w="9525">
              <a:solidFill>
                <a:srgbClr val="66FF33"/>
              </a:solidFill>
              <a:round/>
              <a:headEnd/>
              <a:tailEnd/>
            </a:ln>
            <a:effectLst/>
          </p:spPr>
          <p:txBody>
            <a:bodyPr/>
            <a:lstStyle/>
            <a:p>
              <a:endParaRPr lang="pt-BR"/>
            </a:p>
          </p:txBody>
        </p:sp>
        <p:sp>
          <p:nvSpPr>
            <p:cNvPr id="10290" name="Line 50"/>
            <p:cNvSpPr>
              <a:spLocks noChangeShapeType="1"/>
            </p:cNvSpPr>
            <p:nvPr/>
          </p:nvSpPr>
          <p:spPr bwMode="auto">
            <a:xfrm>
              <a:off x="3408" y="1920"/>
              <a:ext cx="0" cy="336"/>
            </a:xfrm>
            <a:prstGeom prst="line">
              <a:avLst/>
            </a:prstGeom>
            <a:noFill/>
            <a:ln w="9525">
              <a:solidFill>
                <a:srgbClr val="66FF33"/>
              </a:solidFill>
              <a:round/>
              <a:headEnd/>
              <a:tailEnd/>
            </a:ln>
            <a:effectLst/>
          </p:spPr>
          <p:txBody>
            <a:bodyPr/>
            <a:lstStyle/>
            <a:p>
              <a:endParaRPr lang="pt-BR"/>
            </a:p>
          </p:txBody>
        </p:sp>
      </p:grpSp>
      <p:sp>
        <p:nvSpPr>
          <p:cNvPr id="10291" name="Text Box 51"/>
          <p:cNvSpPr txBox="1">
            <a:spLocks noChangeArrowheads="1"/>
          </p:cNvSpPr>
          <p:nvPr/>
        </p:nvSpPr>
        <p:spPr bwMode="auto">
          <a:xfrm>
            <a:off x="304800" y="228600"/>
            <a:ext cx="8153400" cy="8223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Quais as possibilidades ? Lembrando que cadeia principal é a maior seqüência de carbonos.</a:t>
            </a:r>
          </a:p>
        </p:txBody>
      </p:sp>
      <p:sp>
        <p:nvSpPr>
          <p:cNvPr id="10292" name="Text Box 52"/>
          <p:cNvSpPr txBox="1">
            <a:spLocks noChangeArrowheads="1"/>
          </p:cNvSpPr>
          <p:nvPr/>
        </p:nvSpPr>
        <p:spPr bwMode="auto">
          <a:xfrm>
            <a:off x="0" y="32004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1ª possibilidade – 3 carbonos</a:t>
            </a:r>
          </a:p>
        </p:txBody>
      </p:sp>
      <p:sp>
        <p:nvSpPr>
          <p:cNvPr id="10293" name="Text Box 53"/>
          <p:cNvSpPr txBox="1">
            <a:spLocks noChangeArrowheads="1"/>
          </p:cNvSpPr>
          <p:nvPr/>
        </p:nvSpPr>
        <p:spPr bwMode="auto">
          <a:xfrm>
            <a:off x="0" y="36576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2ª possibilidade – 5 carbonos</a:t>
            </a:r>
          </a:p>
        </p:txBody>
      </p:sp>
      <p:sp>
        <p:nvSpPr>
          <p:cNvPr id="10294" name="Text Box 54"/>
          <p:cNvSpPr txBox="1">
            <a:spLocks noChangeArrowheads="1"/>
          </p:cNvSpPr>
          <p:nvPr/>
        </p:nvSpPr>
        <p:spPr bwMode="auto">
          <a:xfrm>
            <a:off x="0" y="41148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3ª possibilidade – 5 carbonos</a:t>
            </a:r>
          </a:p>
        </p:txBody>
      </p:sp>
      <p:sp>
        <p:nvSpPr>
          <p:cNvPr id="10295" name="Text Box 55"/>
          <p:cNvSpPr txBox="1">
            <a:spLocks noChangeArrowheads="1"/>
          </p:cNvSpPr>
          <p:nvPr/>
        </p:nvSpPr>
        <p:spPr bwMode="auto">
          <a:xfrm>
            <a:off x="0" y="45720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4ª possibilidade – 6 carbonos</a:t>
            </a:r>
          </a:p>
        </p:txBody>
      </p:sp>
      <p:sp>
        <p:nvSpPr>
          <p:cNvPr id="10296" name="Text Box 56"/>
          <p:cNvSpPr txBox="1">
            <a:spLocks noChangeArrowheads="1"/>
          </p:cNvSpPr>
          <p:nvPr/>
        </p:nvSpPr>
        <p:spPr bwMode="auto">
          <a:xfrm>
            <a:off x="0" y="51054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5ª possibilidade – 6 carbonos</a:t>
            </a:r>
          </a:p>
        </p:txBody>
      </p:sp>
      <p:sp>
        <p:nvSpPr>
          <p:cNvPr id="10297" name="Text Box 57"/>
          <p:cNvSpPr txBox="1">
            <a:spLocks noChangeArrowheads="1"/>
          </p:cNvSpPr>
          <p:nvPr/>
        </p:nvSpPr>
        <p:spPr bwMode="auto">
          <a:xfrm>
            <a:off x="0" y="55626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6ª possibilidade – 4 carbonos</a:t>
            </a:r>
          </a:p>
        </p:txBody>
      </p:sp>
      <p:sp>
        <p:nvSpPr>
          <p:cNvPr id="10298" name="Text Box 58"/>
          <p:cNvSpPr txBox="1">
            <a:spLocks noChangeArrowheads="1"/>
          </p:cNvSpPr>
          <p:nvPr/>
        </p:nvSpPr>
        <p:spPr bwMode="auto">
          <a:xfrm>
            <a:off x="0" y="6096000"/>
            <a:ext cx="56388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7ª possibilidade – 6 carbonos</a:t>
            </a:r>
          </a:p>
        </p:txBody>
      </p:sp>
      <p:sp>
        <p:nvSpPr>
          <p:cNvPr id="10299" name="Text Box 59"/>
          <p:cNvSpPr txBox="1">
            <a:spLocks noChangeArrowheads="1"/>
          </p:cNvSpPr>
          <p:nvPr/>
        </p:nvSpPr>
        <p:spPr bwMode="auto">
          <a:xfrm>
            <a:off x="4191000" y="3048000"/>
            <a:ext cx="4648200" cy="1552575"/>
          </a:xfrm>
          <a:prstGeom prst="rect">
            <a:avLst/>
          </a:prstGeom>
          <a:noFill/>
          <a:ln w="9525">
            <a:noFill/>
            <a:miter lim="800000"/>
            <a:headEnd/>
            <a:tailEnd/>
          </a:ln>
          <a:effectLst/>
        </p:spPr>
        <p:txBody>
          <a:bodyPr>
            <a:spAutoFit/>
          </a:bodyPr>
          <a:lstStyle/>
          <a:p>
            <a:pPr algn="ctr">
              <a:spcBef>
                <a:spcPct val="50000"/>
              </a:spcBef>
            </a:pPr>
            <a:r>
              <a:rPr lang="pt-BR" b="1">
                <a:solidFill>
                  <a:srgbClr val="660033"/>
                </a:solidFill>
              </a:rPr>
              <a:t>A cadeia mais longa terá 6 carbonos, porém, temos 3 cadeias com 6 carbonos. Qual será a principal ? </a:t>
            </a:r>
          </a:p>
        </p:txBody>
      </p:sp>
      <p:sp>
        <p:nvSpPr>
          <p:cNvPr id="10300" name="Text Box 60"/>
          <p:cNvSpPr txBox="1">
            <a:spLocks noChangeArrowheads="1"/>
          </p:cNvSpPr>
          <p:nvPr/>
        </p:nvSpPr>
        <p:spPr bwMode="auto">
          <a:xfrm>
            <a:off x="4419600" y="4940300"/>
            <a:ext cx="44196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Aquela que deixar para fora da cadeia principal o maior número de grupos orgânicos. Vamos analisar essas 3 com 6 carbonos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291"/>
                                        </p:tgtEl>
                                        <p:attrNameLst>
                                          <p:attrName>style.visibility</p:attrName>
                                        </p:attrNameLst>
                                      </p:cBhvr>
                                      <p:to>
                                        <p:strVal val="visible"/>
                                      </p:to>
                                    </p:set>
                                    <p:anim calcmode="lin" valueType="num">
                                      <p:cBhvr additive="base">
                                        <p:cTn id="7" dur="500" fill="hold"/>
                                        <p:tgtEl>
                                          <p:spTgt spid="10291"/>
                                        </p:tgtEl>
                                        <p:attrNameLst>
                                          <p:attrName>ppt_x</p:attrName>
                                        </p:attrNameLst>
                                      </p:cBhvr>
                                      <p:tavLst>
                                        <p:tav tm="0">
                                          <p:val>
                                            <p:strVal val="#ppt_x"/>
                                          </p:val>
                                        </p:tav>
                                        <p:tav tm="100000">
                                          <p:val>
                                            <p:strVal val="#ppt_x"/>
                                          </p:val>
                                        </p:tav>
                                      </p:tavLst>
                                    </p:anim>
                                    <p:anim calcmode="lin" valueType="num">
                                      <p:cBhvr additive="base">
                                        <p:cTn id="8" dur="500" fill="hold"/>
                                        <p:tgtEl>
                                          <p:spTgt spid="1029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242"/>
                                        </p:tgtEl>
                                        <p:attrNameLst>
                                          <p:attrName>style.visibility</p:attrName>
                                        </p:attrNameLst>
                                      </p:cBhvr>
                                      <p:to>
                                        <p:strVal val="visible"/>
                                      </p:to>
                                    </p:set>
                                    <p:anim calcmode="lin" valueType="num">
                                      <p:cBhvr additive="base">
                                        <p:cTn id="13" dur="500" fill="hold"/>
                                        <p:tgtEl>
                                          <p:spTgt spid="10242"/>
                                        </p:tgtEl>
                                        <p:attrNameLst>
                                          <p:attrName>ppt_x</p:attrName>
                                        </p:attrNameLst>
                                      </p:cBhvr>
                                      <p:tavLst>
                                        <p:tav tm="0">
                                          <p:val>
                                            <p:strVal val="0-#ppt_w/2"/>
                                          </p:val>
                                        </p:tav>
                                        <p:tav tm="100000">
                                          <p:val>
                                            <p:strVal val="#ppt_x"/>
                                          </p:val>
                                        </p:tav>
                                      </p:tavLst>
                                    </p:anim>
                                    <p:anim calcmode="lin" valueType="num">
                                      <p:cBhvr additive="base">
                                        <p:cTn id="14" dur="500"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92"/>
                                        </p:tgtEl>
                                        <p:attrNameLst>
                                          <p:attrName>style.visibility</p:attrName>
                                        </p:attrNameLst>
                                      </p:cBhvr>
                                      <p:to>
                                        <p:strVal val="visible"/>
                                      </p:to>
                                    </p:set>
                                    <p:anim calcmode="lin" valueType="num">
                                      <p:cBhvr additive="base">
                                        <p:cTn id="19" dur="500" fill="hold"/>
                                        <p:tgtEl>
                                          <p:spTgt spid="10292"/>
                                        </p:tgtEl>
                                        <p:attrNameLst>
                                          <p:attrName>ppt_x</p:attrName>
                                        </p:attrNameLst>
                                      </p:cBhvr>
                                      <p:tavLst>
                                        <p:tav tm="0">
                                          <p:val>
                                            <p:strVal val="0-#ppt_w/2"/>
                                          </p:val>
                                        </p:tav>
                                        <p:tav tm="100000">
                                          <p:val>
                                            <p:strVal val="#ppt_x"/>
                                          </p:val>
                                        </p:tav>
                                      </p:tavLst>
                                    </p:anim>
                                    <p:anim calcmode="lin" valueType="num">
                                      <p:cBhvr additive="base">
                                        <p:cTn id="20" dur="500" fill="hold"/>
                                        <p:tgtEl>
                                          <p:spTgt spid="102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0248"/>
                                        </p:tgtEl>
                                        <p:attrNameLst>
                                          <p:attrName>style.visibility</p:attrName>
                                        </p:attrNameLst>
                                      </p:cBhvr>
                                      <p:to>
                                        <p:strVal val="visible"/>
                                      </p:to>
                                    </p:set>
                                    <p:animEffect transition="in" filter="dissolve">
                                      <p:cBhvr>
                                        <p:cTn id="25" dur="500"/>
                                        <p:tgtEl>
                                          <p:spTgt spid="10248"/>
                                        </p:tgtEl>
                                      </p:cBhvr>
                                    </p:animEffect>
                                  </p:childTnLst>
                                  <p:subTnLst>
                                    <p:set>
                                      <p:cBhvr override="childStyle">
                                        <p:cTn dur="1" fill="hold" display="0" masterRel="nextClick" afterEffect="1"/>
                                        <p:tgtEl>
                                          <p:spTgt spid="10248"/>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0293"/>
                                        </p:tgtEl>
                                        <p:attrNameLst>
                                          <p:attrName>style.visibility</p:attrName>
                                        </p:attrNameLst>
                                      </p:cBhvr>
                                      <p:to>
                                        <p:strVal val="visible"/>
                                      </p:to>
                                    </p:set>
                                    <p:anim calcmode="lin" valueType="num">
                                      <p:cBhvr additive="base">
                                        <p:cTn id="30" dur="500" fill="hold"/>
                                        <p:tgtEl>
                                          <p:spTgt spid="10293"/>
                                        </p:tgtEl>
                                        <p:attrNameLst>
                                          <p:attrName>ppt_x</p:attrName>
                                        </p:attrNameLst>
                                      </p:cBhvr>
                                      <p:tavLst>
                                        <p:tav tm="0">
                                          <p:val>
                                            <p:strVal val="0-#ppt_w/2"/>
                                          </p:val>
                                        </p:tav>
                                        <p:tav tm="100000">
                                          <p:val>
                                            <p:strVal val="#ppt_x"/>
                                          </p:val>
                                        </p:tav>
                                      </p:tavLst>
                                    </p:anim>
                                    <p:anim calcmode="lin" valueType="num">
                                      <p:cBhvr additive="base">
                                        <p:cTn id="31" dur="500" fill="hold"/>
                                        <p:tgtEl>
                                          <p:spTgt spid="1029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10256"/>
                                        </p:tgtEl>
                                        <p:attrNameLst>
                                          <p:attrName>style.visibility</p:attrName>
                                        </p:attrNameLst>
                                      </p:cBhvr>
                                      <p:to>
                                        <p:strVal val="visible"/>
                                      </p:to>
                                    </p:set>
                                    <p:animEffect transition="in" filter="dissolve">
                                      <p:cBhvr>
                                        <p:cTn id="36" dur="500"/>
                                        <p:tgtEl>
                                          <p:spTgt spid="10256"/>
                                        </p:tgtEl>
                                      </p:cBhvr>
                                    </p:animEffect>
                                  </p:childTnLst>
                                  <p:subTnLst>
                                    <p:set>
                                      <p:cBhvr override="childStyle">
                                        <p:cTn dur="1" fill="hold" display="0" masterRel="nextClick" afterEffect="1"/>
                                        <p:tgtEl>
                                          <p:spTgt spid="10256"/>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0294"/>
                                        </p:tgtEl>
                                        <p:attrNameLst>
                                          <p:attrName>style.visibility</p:attrName>
                                        </p:attrNameLst>
                                      </p:cBhvr>
                                      <p:to>
                                        <p:strVal val="visible"/>
                                      </p:to>
                                    </p:set>
                                    <p:anim calcmode="lin" valueType="num">
                                      <p:cBhvr additive="base">
                                        <p:cTn id="41" dur="500" fill="hold"/>
                                        <p:tgtEl>
                                          <p:spTgt spid="10294"/>
                                        </p:tgtEl>
                                        <p:attrNameLst>
                                          <p:attrName>ppt_x</p:attrName>
                                        </p:attrNameLst>
                                      </p:cBhvr>
                                      <p:tavLst>
                                        <p:tav tm="0">
                                          <p:val>
                                            <p:strVal val="0-#ppt_w/2"/>
                                          </p:val>
                                        </p:tav>
                                        <p:tav tm="100000">
                                          <p:val>
                                            <p:strVal val="#ppt_x"/>
                                          </p:val>
                                        </p:tav>
                                      </p:tavLst>
                                    </p:anim>
                                    <p:anim calcmode="lin" valueType="num">
                                      <p:cBhvr additive="base">
                                        <p:cTn id="42" dur="500" fill="hold"/>
                                        <p:tgtEl>
                                          <p:spTgt spid="1029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0263"/>
                                        </p:tgtEl>
                                        <p:attrNameLst>
                                          <p:attrName>style.visibility</p:attrName>
                                        </p:attrNameLst>
                                      </p:cBhvr>
                                      <p:to>
                                        <p:strVal val="visible"/>
                                      </p:to>
                                    </p:set>
                                    <p:animEffect transition="in" filter="dissolve">
                                      <p:cBhvr>
                                        <p:cTn id="47" dur="500"/>
                                        <p:tgtEl>
                                          <p:spTgt spid="10263"/>
                                        </p:tgtEl>
                                      </p:cBhvr>
                                    </p:animEffect>
                                  </p:childTnLst>
                                  <p:subTnLst>
                                    <p:set>
                                      <p:cBhvr override="childStyle">
                                        <p:cTn dur="1" fill="hold" display="0" masterRel="nextClick" afterEffect="1"/>
                                        <p:tgtEl>
                                          <p:spTgt spid="10263"/>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0295"/>
                                        </p:tgtEl>
                                        <p:attrNameLst>
                                          <p:attrName>style.visibility</p:attrName>
                                        </p:attrNameLst>
                                      </p:cBhvr>
                                      <p:to>
                                        <p:strVal val="visible"/>
                                      </p:to>
                                    </p:set>
                                    <p:anim calcmode="lin" valueType="num">
                                      <p:cBhvr additive="base">
                                        <p:cTn id="52" dur="500" fill="hold"/>
                                        <p:tgtEl>
                                          <p:spTgt spid="10295"/>
                                        </p:tgtEl>
                                        <p:attrNameLst>
                                          <p:attrName>ppt_x</p:attrName>
                                        </p:attrNameLst>
                                      </p:cBhvr>
                                      <p:tavLst>
                                        <p:tav tm="0">
                                          <p:val>
                                            <p:strVal val="0-#ppt_w/2"/>
                                          </p:val>
                                        </p:tav>
                                        <p:tav tm="100000">
                                          <p:val>
                                            <p:strVal val="#ppt_x"/>
                                          </p:val>
                                        </p:tav>
                                      </p:tavLst>
                                    </p:anim>
                                    <p:anim calcmode="lin" valueType="num">
                                      <p:cBhvr additive="base">
                                        <p:cTn id="53" dur="500" fill="hold"/>
                                        <p:tgtEl>
                                          <p:spTgt spid="10295"/>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10270"/>
                                        </p:tgtEl>
                                        <p:attrNameLst>
                                          <p:attrName>style.visibility</p:attrName>
                                        </p:attrNameLst>
                                      </p:cBhvr>
                                      <p:to>
                                        <p:strVal val="visible"/>
                                      </p:to>
                                    </p:set>
                                    <p:anim calcmode="lin" valueType="num">
                                      <p:cBhvr additive="base">
                                        <p:cTn id="58" dur="500" fill="hold"/>
                                        <p:tgtEl>
                                          <p:spTgt spid="10270"/>
                                        </p:tgtEl>
                                        <p:attrNameLst>
                                          <p:attrName>ppt_x</p:attrName>
                                        </p:attrNameLst>
                                      </p:cBhvr>
                                      <p:tavLst>
                                        <p:tav tm="0">
                                          <p:val>
                                            <p:strVal val="0-#ppt_w/2"/>
                                          </p:val>
                                        </p:tav>
                                        <p:tav tm="100000">
                                          <p:val>
                                            <p:strVal val="#ppt_x"/>
                                          </p:val>
                                        </p:tav>
                                      </p:tavLst>
                                    </p:anim>
                                    <p:anim calcmode="lin" valueType="num">
                                      <p:cBhvr additive="base">
                                        <p:cTn id="59" dur="500" fill="hold"/>
                                        <p:tgtEl>
                                          <p:spTgt spid="10270"/>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0270"/>
                                        </p:tgtEl>
                                        <p:attrNameLst>
                                          <p:attrName>style.visibility</p:attrName>
                                        </p:attrNameLst>
                                      </p:cBhvr>
                                      <p:to>
                                        <p:strVal val="hidden"/>
                                      </p:to>
                                    </p:set>
                                  </p:sub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10296"/>
                                        </p:tgtEl>
                                        <p:attrNameLst>
                                          <p:attrName>style.visibility</p:attrName>
                                        </p:attrNameLst>
                                      </p:cBhvr>
                                      <p:to>
                                        <p:strVal val="visible"/>
                                      </p:to>
                                    </p:set>
                                    <p:anim calcmode="lin" valueType="num">
                                      <p:cBhvr additive="base">
                                        <p:cTn id="64" dur="500" fill="hold"/>
                                        <p:tgtEl>
                                          <p:spTgt spid="10296"/>
                                        </p:tgtEl>
                                        <p:attrNameLst>
                                          <p:attrName>ppt_x</p:attrName>
                                        </p:attrNameLst>
                                      </p:cBhvr>
                                      <p:tavLst>
                                        <p:tav tm="0">
                                          <p:val>
                                            <p:strVal val="0-#ppt_w/2"/>
                                          </p:val>
                                        </p:tav>
                                        <p:tav tm="100000">
                                          <p:val>
                                            <p:strVal val="#ppt_x"/>
                                          </p:val>
                                        </p:tav>
                                      </p:tavLst>
                                    </p:anim>
                                    <p:anim calcmode="lin" valueType="num">
                                      <p:cBhvr additive="base">
                                        <p:cTn id="65" dur="500" fill="hold"/>
                                        <p:tgtEl>
                                          <p:spTgt spid="10296"/>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nodeType="clickEffect">
                                  <p:stCondLst>
                                    <p:cond delay="0"/>
                                  </p:stCondLst>
                                  <p:childTnLst>
                                    <p:set>
                                      <p:cBhvr>
                                        <p:cTn id="69" dur="1" fill="hold">
                                          <p:stCondLst>
                                            <p:cond delay="0"/>
                                          </p:stCondLst>
                                        </p:cTn>
                                        <p:tgtEl>
                                          <p:spTgt spid="10277"/>
                                        </p:tgtEl>
                                        <p:attrNameLst>
                                          <p:attrName>style.visibility</p:attrName>
                                        </p:attrNameLst>
                                      </p:cBhvr>
                                      <p:to>
                                        <p:strVal val="visible"/>
                                      </p:to>
                                    </p:set>
                                    <p:anim calcmode="lin" valueType="num">
                                      <p:cBhvr additive="base">
                                        <p:cTn id="70" dur="500" fill="hold"/>
                                        <p:tgtEl>
                                          <p:spTgt spid="10277"/>
                                        </p:tgtEl>
                                        <p:attrNameLst>
                                          <p:attrName>ppt_x</p:attrName>
                                        </p:attrNameLst>
                                      </p:cBhvr>
                                      <p:tavLst>
                                        <p:tav tm="0">
                                          <p:val>
                                            <p:strVal val="0-#ppt_w/2"/>
                                          </p:val>
                                        </p:tav>
                                        <p:tav tm="100000">
                                          <p:val>
                                            <p:strVal val="#ppt_x"/>
                                          </p:val>
                                        </p:tav>
                                      </p:tavLst>
                                    </p:anim>
                                    <p:anim calcmode="lin" valueType="num">
                                      <p:cBhvr additive="base">
                                        <p:cTn id="71" dur="500" fill="hold"/>
                                        <p:tgtEl>
                                          <p:spTgt spid="1027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0277"/>
                                        </p:tgtEl>
                                        <p:attrNameLst>
                                          <p:attrName>style.visibility</p:attrName>
                                        </p:attrNameLst>
                                      </p:cBhvr>
                                      <p:to>
                                        <p:strVal val="hidden"/>
                                      </p:to>
                                    </p:set>
                                  </p:sub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10297"/>
                                        </p:tgtEl>
                                        <p:attrNameLst>
                                          <p:attrName>style.visibility</p:attrName>
                                        </p:attrNameLst>
                                      </p:cBhvr>
                                      <p:to>
                                        <p:strVal val="visible"/>
                                      </p:to>
                                    </p:set>
                                    <p:anim calcmode="lin" valueType="num">
                                      <p:cBhvr additive="base">
                                        <p:cTn id="76" dur="500" fill="hold"/>
                                        <p:tgtEl>
                                          <p:spTgt spid="10297"/>
                                        </p:tgtEl>
                                        <p:attrNameLst>
                                          <p:attrName>ppt_x</p:attrName>
                                        </p:attrNameLst>
                                      </p:cBhvr>
                                      <p:tavLst>
                                        <p:tav tm="0">
                                          <p:val>
                                            <p:strVal val="0-#ppt_w/2"/>
                                          </p:val>
                                        </p:tav>
                                        <p:tav tm="100000">
                                          <p:val>
                                            <p:strVal val="#ppt_x"/>
                                          </p:val>
                                        </p:tav>
                                      </p:tavLst>
                                    </p:anim>
                                    <p:anim calcmode="lin" valueType="num">
                                      <p:cBhvr additive="base">
                                        <p:cTn id="77" dur="500" fill="hold"/>
                                        <p:tgtEl>
                                          <p:spTgt spid="10297"/>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8" fill="hold" nodeType="clickEffect">
                                  <p:stCondLst>
                                    <p:cond delay="0"/>
                                  </p:stCondLst>
                                  <p:childTnLst>
                                    <p:set>
                                      <p:cBhvr>
                                        <p:cTn id="81" dur="1" fill="hold">
                                          <p:stCondLst>
                                            <p:cond delay="0"/>
                                          </p:stCondLst>
                                        </p:cTn>
                                        <p:tgtEl>
                                          <p:spTgt spid="10284"/>
                                        </p:tgtEl>
                                        <p:attrNameLst>
                                          <p:attrName>style.visibility</p:attrName>
                                        </p:attrNameLst>
                                      </p:cBhvr>
                                      <p:to>
                                        <p:strVal val="visible"/>
                                      </p:to>
                                    </p:set>
                                    <p:anim calcmode="lin" valueType="num">
                                      <p:cBhvr additive="base">
                                        <p:cTn id="82" dur="500" fill="hold"/>
                                        <p:tgtEl>
                                          <p:spTgt spid="10284"/>
                                        </p:tgtEl>
                                        <p:attrNameLst>
                                          <p:attrName>ppt_x</p:attrName>
                                        </p:attrNameLst>
                                      </p:cBhvr>
                                      <p:tavLst>
                                        <p:tav tm="0">
                                          <p:val>
                                            <p:strVal val="0-#ppt_w/2"/>
                                          </p:val>
                                        </p:tav>
                                        <p:tav tm="100000">
                                          <p:val>
                                            <p:strVal val="#ppt_x"/>
                                          </p:val>
                                        </p:tav>
                                      </p:tavLst>
                                    </p:anim>
                                    <p:anim calcmode="lin" valueType="num">
                                      <p:cBhvr additive="base">
                                        <p:cTn id="83" dur="500" fill="hold"/>
                                        <p:tgtEl>
                                          <p:spTgt spid="10284"/>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0284"/>
                                        </p:tgtEl>
                                        <p:attrNameLst>
                                          <p:attrName>style.visibility</p:attrName>
                                        </p:attrNameLst>
                                      </p:cBhvr>
                                      <p:to>
                                        <p:strVal val="hidden"/>
                                      </p:to>
                                    </p:set>
                                  </p:sub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10298"/>
                                        </p:tgtEl>
                                        <p:attrNameLst>
                                          <p:attrName>style.visibility</p:attrName>
                                        </p:attrNameLst>
                                      </p:cBhvr>
                                      <p:to>
                                        <p:strVal val="visible"/>
                                      </p:to>
                                    </p:set>
                                    <p:anim calcmode="lin" valueType="num">
                                      <p:cBhvr additive="base">
                                        <p:cTn id="88" dur="500" fill="hold"/>
                                        <p:tgtEl>
                                          <p:spTgt spid="10298"/>
                                        </p:tgtEl>
                                        <p:attrNameLst>
                                          <p:attrName>ppt_x</p:attrName>
                                        </p:attrNameLst>
                                      </p:cBhvr>
                                      <p:tavLst>
                                        <p:tav tm="0">
                                          <p:val>
                                            <p:strVal val="0-#ppt_w/2"/>
                                          </p:val>
                                        </p:tav>
                                        <p:tav tm="100000">
                                          <p:val>
                                            <p:strVal val="#ppt_x"/>
                                          </p:val>
                                        </p:tav>
                                      </p:tavLst>
                                    </p:anim>
                                    <p:anim calcmode="lin" valueType="num">
                                      <p:cBhvr additive="base">
                                        <p:cTn id="89" dur="500" fill="hold"/>
                                        <p:tgtEl>
                                          <p:spTgt spid="10298"/>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9" presetClass="entr" presetSubtype="0" fill="hold" grpId="0" nodeType="clickEffect">
                                  <p:stCondLst>
                                    <p:cond delay="0"/>
                                  </p:stCondLst>
                                  <p:childTnLst>
                                    <p:set>
                                      <p:cBhvr>
                                        <p:cTn id="93" dur="1" fill="hold">
                                          <p:stCondLst>
                                            <p:cond delay="0"/>
                                          </p:stCondLst>
                                        </p:cTn>
                                        <p:tgtEl>
                                          <p:spTgt spid="10255"/>
                                        </p:tgtEl>
                                        <p:attrNameLst>
                                          <p:attrName>style.visibility</p:attrName>
                                        </p:attrNameLst>
                                      </p:cBhvr>
                                      <p:to>
                                        <p:strVal val="visible"/>
                                      </p:to>
                                    </p:set>
                                    <p:animEffect transition="in" filter="dissolve">
                                      <p:cBhvr>
                                        <p:cTn id="94" dur="500"/>
                                        <p:tgtEl>
                                          <p:spTgt spid="10255"/>
                                        </p:tgtEl>
                                      </p:cBhvr>
                                    </p:animEffect>
                                  </p:childTnLst>
                                  <p:subTnLst>
                                    <p:set>
                                      <p:cBhvr override="childStyle">
                                        <p:cTn dur="1" fill="hold" display="0" masterRel="nextClick" afterEffect="1"/>
                                        <p:tgtEl>
                                          <p:spTgt spid="10255"/>
                                        </p:tgtEl>
                                        <p:attrNameLst>
                                          <p:attrName>style.visibility</p:attrName>
                                        </p:attrNameLst>
                                      </p:cBhvr>
                                      <p:to>
                                        <p:strVal val="hidden"/>
                                      </p:to>
                                    </p:set>
                                  </p:subTnLst>
                                </p:cTn>
                              </p:par>
                            </p:childTnLst>
                          </p:cTn>
                        </p:par>
                      </p:childTnLst>
                    </p:cTn>
                  </p:par>
                  <p:par>
                    <p:cTn id="95" fill="hold">
                      <p:stCondLst>
                        <p:cond delay="indefinite"/>
                      </p:stCondLst>
                      <p:childTnLst>
                        <p:par>
                          <p:cTn id="96" fill="hold">
                            <p:stCondLst>
                              <p:cond delay="0"/>
                            </p:stCondLst>
                            <p:childTnLst>
                              <p:par>
                                <p:cTn id="97" presetID="2" presetClass="entr" presetSubtype="8" fill="hold" grpId="0" nodeType="clickEffect">
                                  <p:stCondLst>
                                    <p:cond delay="0"/>
                                  </p:stCondLst>
                                  <p:childTnLst>
                                    <p:set>
                                      <p:cBhvr>
                                        <p:cTn id="98" dur="1" fill="hold">
                                          <p:stCondLst>
                                            <p:cond delay="0"/>
                                          </p:stCondLst>
                                        </p:cTn>
                                        <p:tgtEl>
                                          <p:spTgt spid="10299"/>
                                        </p:tgtEl>
                                        <p:attrNameLst>
                                          <p:attrName>style.visibility</p:attrName>
                                        </p:attrNameLst>
                                      </p:cBhvr>
                                      <p:to>
                                        <p:strVal val="visible"/>
                                      </p:to>
                                    </p:set>
                                    <p:anim calcmode="lin" valueType="num">
                                      <p:cBhvr additive="base">
                                        <p:cTn id="99" dur="500" fill="hold"/>
                                        <p:tgtEl>
                                          <p:spTgt spid="10299"/>
                                        </p:tgtEl>
                                        <p:attrNameLst>
                                          <p:attrName>ppt_x</p:attrName>
                                        </p:attrNameLst>
                                      </p:cBhvr>
                                      <p:tavLst>
                                        <p:tav tm="0">
                                          <p:val>
                                            <p:strVal val="0-#ppt_w/2"/>
                                          </p:val>
                                        </p:tav>
                                        <p:tav tm="100000">
                                          <p:val>
                                            <p:strVal val="#ppt_x"/>
                                          </p:val>
                                        </p:tav>
                                      </p:tavLst>
                                    </p:anim>
                                    <p:anim calcmode="lin" valueType="num">
                                      <p:cBhvr additive="base">
                                        <p:cTn id="100" dur="500" fill="hold"/>
                                        <p:tgtEl>
                                          <p:spTgt spid="10299"/>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10300"/>
                                        </p:tgtEl>
                                        <p:attrNameLst>
                                          <p:attrName>style.visibility</p:attrName>
                                        </p:attrNameLst>
                                      </p:cBhvr>
                                      <p:to>
                                        <p:strVal val="visible"/>
                                      </p:to>
                                    </p:set>
                                    <p:anim calcmode="lin" valueType="num">
                                      <p:cBhvr additive="base">
                                        <p:cTn id="105" dur="500" fill="hold"/>
                                        <p:tgtEl>
                                          <p:spTgt spid="10300"/>
                                        </p:tgtEl>
                                        <p:attrNameLst>
                                          <p:attrName>ppt_x</p:attrName>
                                        </p:attrNameLst>
                                      </p:cBhvr>
                                      <p:tavLst>
                                        <p:tav tm="0">
                                          <p:val>
                                            <p:strVal val="0-#ppt_w/2"/>
                                          </p:val>
                                        </p:tav>
                                        <p:tav tm="100000">
                                          <p:val>
                                            <p:strVal val="#ppt_x"/>
                                          </p:val>
                                        </p:tav>
                                      </p:tavLst>
                                    </p:anim>
                                    <p:anim calcmode="lin" valueType="num">
                                      <p:cBhvr additive="base">
                                        <p:cTn id="106" dur="500" fill="hold"/>
                                        <p:tgtEl>
                                          <p:spTgt spid="103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animBg="1"/>
      <p:bldP spid="10291" grpId="0" autoUpdateAnimBg="0"/>
      <p:bldP spid="10292" grpId="0" autoUpdateAnimBg="0"/>
      <p:bldP spid="10293" grpId="0" autoUpdateAnimBg="0"/>
      <p:bldP spid="10294" grpId="0" autoUpdateAnimBg="0"/>
      <p:bldP spid="10295" grpId="0" autoUpdateAnimBg="0"/>
      <p:bldP spid="10296" grpId="0" autoUpdateAnimBg="0"/>
      <p:bldP spid="10297" grpId="0" autoUpdateAnimBg="0"/>
      <p:bldP spid="10298" grpId="0" autoUpdateAnimBg="0"/>
      <p:bldP spid="10299" grpId="0" autoUpdateAnimBg="0"/>
      <p:bldP spid="1030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914400" y="533400"/>
            <a:ext cx="5314950" cy="1552575"/>
            <a:chOff x="336" y="1872"/>
            <a:chExt cx="3348" cy="978"/>
          </a:xfrm>
        </p:grpSpPr>
        <p:sp>
          <p:nvSpPr>
            <p:cNvPr id="11267" name="Rectangle 3"/>
            <p:cNvSpPr>
              <a:spLocks noChangeArrowheads="1"/>
            </p:cNvSpPr>
            <p:nvPr/>
          </p:nvSpPr>
          <p:spPr bwMode="auto">
            <a:xfrm>
              <a:off x="336" y="1872"/>
              <a:ext cx="3348" cy="978"/>
            </a:xfrm>
            <a:prstGeom prst="rect">
              <a:avLst/>
            </a:prstGeom>
            <a:noFill/>
            <a:ln w="9525">
              <a:noFill/>
              <a:miter lim="800000"/>
              <a:headEnd/>
              <a:tailEnd/>
            </a:ln>
            <a:effectLst/>
          </p:spPr>
          <p:txBody>
            <a:bodyPr wrap="none">
              <a:spAutoFit/>
            </a:bodyPr>
            <a:lstStyle/>
            <a:p>
              <a:pPr>
                <a:spcBef>
                  <a:spcPct val="50000"/>
                </a:spcBef>
              </a:pPr>
              <a:r>
                <a:rPr lang="pt-BR" b="1"/>
                <a:t>H</a:t>
              </a:r>
              <a:r>
                <a:rPr lang="pt-BR" b="1" baseline="-25000"/>
                <a:t>3</a:t>
              </a:r>
              <a:r>
                <a:rPr lang="pt-BR" b="1"/>
                <a:t>C—CH—CH—CH —CH</a:t>
              </a:r>
              <a:r>
                <a:rPr lang="pt-BR" b="1" baseline="-25000"/>
                <a:t>2 </a:t>
              </a:r>
              <a:r>
                <a:rPr lang="pt-BR" b="1"/>
                <a:t>—</a:t>
              </a:r>
              <a:r>
                <a:rPr lang="pt-BR" b="1" baseline="-25000"/>
                <a:t> </a:t>
              </a:r>
              <a:r>
                <a:rPr lang="pt-BR" b="1"/>
                <a:t>CH</a:t>
              </a:r>
              <a:r>
                <a:rPr lang="pt-BR" b="1" baseline="-25000"/>
                <a:t>3</a:t>
              </a:r>
              <a:r>
                <a:rPr lang="pt-BR" b="1"/>
                <a:t>     </a:t>
              </a:r>
            </a:p>
            <a:p>
              <a:pPr>
                <a:spcBef>
                  <a:spcPct val="50000"/>
                </a:spcBef>
              </a:pPr>
              <a:r>
                <a:rPr lang="pt-BR" b="1"/>
                <a:t>           CH</a:t>
              </a:r>
              <a:r>
                <a:rPr lang="pt-BR" b="1" baseline="-25000"/>
                <a:t>3</a:t>
              </a:r>
              <a:r>
                <a:rPr lang="pt-BR" b="1"/>
                <a:t>  CH</a:t>
              </a:r>
              <a:r>
                <a:rPr lang="pt-BR" b="1" baseline="-25000"/>
                <a:t>2</a:t>
              </a:r>
              <a:r>
                <a:rPr lang="pt-BR" b="1"/>
                <a:t>   CH</a:t>
              </a:r>
              <a:r>
                <a:rPr lang="pt-BR" b="1" baseline="-25000"/>
                <a:t>3</a:t>
              </a:r>
              <a:r>
                <a:rPr lang="pt-BR" b="1"/>
                <a:t> </a:t>
              </a:r>
            </a:p>
            <a:p>
              <a:pPr>
                <a:spcBef>
                  <a:spcPct val="50000"/>
                </a:spcBef>
              </a:pPr>
              <a:r>
                <a:rPr lang="pt-BR" b="1"/>
                <a:t>                    CH</a:t>
              </a:r>
              <a:r>
                <a:rPr lang="pt-BR" b="1" baseline="-25000"/>
                <a:t>3</a:t>
              </a:r>
            </a:p>
          </p:txBody>
        </p:sp>
        <p:sp>
          <p:nvSpPr>
            <p:cNvPr id="11268" name="Line 4"/>
            <p:cNvSpPr>
              <a:spLocks noChangeShapeType="1"/>
            </p:cNvSpPr>
            <p:nvPr/>
          </p:nvSpPr>
          <p:spPr bwMode="auto">
            <a:xfrm>
              <a:off x="1008" y="2112"/>
              <a:ext cx="0" cy="144"/>
            </a:xfrm>
            <a:prstGeom prst="line">
              <a:avLst/>
            </a:prstGeom>
            <a:noFill/>
            <a:ln w="9525">
              <a:solidFill>
                <a:schemeClr val="tx1"/>
              </a:solidFill>
              <a:round/>
              <a:headEnd/>
              <a:tailEnd/>
            </a:ln>
            <a:effectLst/>
          </p:spPr>
          <p:txBody>
            <a:bodyPr wrap="none" anchor="ctr"/>
            <a:lstStyle/>
            <a:p>
              <a:endParaRPr lang="pt-BR"/>
            </a:p>
          </p:txBody>
        </p:sp>
        <p:sp>
          <p:nvSpPr>
            <p:cNvPr id="11269" name="Line 5"/>
            <p:cNvSpPr>
              <a:spLocks noChangeShapeType="1"/>
            </p:cNvSpPr>
            <p:nvPr/>
          </p:nvSpPr>
          <p:spPr bwMode="auto">
            <a:xfrm>
              <a:off x="1488" y="2112"/>
              <a:ext cx="0" cy="144"/>
            </a:xfrm>
            <a:prstGeom prst="line">
              <a:avLst/>
            </a:prstGeom>
            <a:noFill/>
            <a:ln w="9525">
              <a:solidFill>
                <a:schemeClr val="tx1"/>
              </a:solidFill>
              <a:round/>
              <a:headEnd/>
              <a:tailEnd/>
            </a:ln>
            <a:effectLst/>
          </p:spPr>
          <p:txBody>
            <a:bodyPr wrap="none" anchor="ctr"/>
            <a:lstStyle/>
            <a:p>
              <a:endParaRPr lang="pt-BR"/>
            </a:p>
          </p:txBody>
        </p:sp>
        <p:sp>
          <p:nvSpPr>
            <p:cNvPr id="11270" name="Line 6"/>
            <p:cNvSpPr>
              <a:spLocks noChangeShapeType="1"/>
            </p:cNvSpPr>
            <p:nvPr/>
          </p:nvSpPr>
          <p:spPr bwMode="auto">
            <a:xfrm>
              <a:off x="1488" y="2448"/>
              <a:ext cx="0" cy="144"/>
            </a:xfrm>
            <a:prstGeom prst="line">
              <a:avLst/>
            </a:prstGeom>
            <a:noFill/>
            <a:ln w="9525">
              <a:solidFill>
                <a:schemeClr val="tx1"/>
              </a:solidFill>
              <a:round/>
              <a:headEnd/>
              <a:tailEnd/>
            </a:ln>
            <a:effectLst/>
          </p:spPr>
          <p:txBody>
            <a:bodyPr wrap="none" anchor="ctr"/>
            <a:lstStyle/>
            <a:p>
              <a:endParaRPr lang="pt-BR"/>
            </a:p>
          </p:txBody>
        </p:sp>
        <p:sp>
          <p:nvSpPr>
            <p:cNvPr id="11271" name="Line 7"/>
            <p:cNvSpPr>
              <a:spLocks noChangeShapeType="1"/>
            </p:cNvSpPr>
            <p:nvPr/>
          </p:nvSpPr>
          <p:spPr bwMode="auto">
            <a:xfrm>
              <a:off x="1968" y="2112"/>
              <a:ext cx="0" cy="144"/>
            </a:xfrm>
            <a:prstGeom prst="line">
              <a:avLst/>
            </a:prstGeom>
            <a:noFill/>
            <a:ln w="9525">
              <a:solidFill>
                <a:schemeClr val="tx1"/>
              </a:solidFill>
              <a:round/>
              <a:headEnd/>
              <a:tailEnd/>
            </a:ln>
            <a:effectLst/>
          </p:spPr>
          <p:txBody>
            <a:bodyPr wrap="none" anchor="ctr"/>
            <a:lstStyle/>
            <a:p>
              <a:endParaRPr lang="pt-BR"/>
            </a:p>
          </p:txBody>
        </p:sp>
      </p:grpSp>
      <p:grpSp>
        <p:nvGrpSpPr>
          <p:cNvPr id="11272" name="Group 8"/>
          <p:cNvGrpSpPr>
            <a:grpSpLocks/>
          </p:cNvGrpSpPr>
          <p:nvPr/>
        </p:nvGrpSpPr>
        <p:grpSpPr bwMode="auto">
          <a:xfrm>
            <a:off x="2438400" y="457200"/>
            <a:ext cx="3429000" cy="1600200"/>
            <a:chOff x="1344" y="1968"/>
            <a:chExt cx="2160" cy="1008"/>
          </a:xfrm>
        </p:grpSpPr>
        <p:sp>
          <p:nvSpPr>
            <p:cNvPr id="11273" name="Line 9"/>
            <p:cNvSpPr>
              <a:spLocks noChangeShapeType="1"/>
            </p:cNvSpPr>
            <p:nvPr/>
          </p:nvSpPr>
          <p:spPr bwMode="auto">
            <a:xfrm flipH="1">
              <a:off x="1344" y="1968"/>
              <a:ext cx="2160" cy="0"/>
            </a:xfrm>
            <a:prstGeom prst="line">
              <a:avLst/>
            </a:prstGeom>
            <a:noFill/>
            <a:ln w="9525">
              <a:solidFill>
                <a:schemeClr val="tx1"/>
              </a:solidFill>
              <a:round/>
              <a:headEnd/>
              <a:tailEnd/>
            </a:ln>
            <a:effectLst/>
          </p:spPr>
          <p:txBody>
            <a:bodyPr/>
            <a:lstStyle/>
            <a:p>
              <a:endParaRPr lang="pt-BR"/>
            </a:p>
          </p:txBody>
        </p:sp>
        <p:sp>
          <p:nvSpPr>
            <p:cNvPr id="11274" name="Line 10"/>
            <p:cNvSpPr>
              <a:spLocks noChangeShapeType="1"/>
            </p:cNvSpPr>
            <p:nvPr/>
          </p:nvSpPr>
          <p:spPr bwMode="auto">
            <a:xfrm>
              <a:off x="1344" y="1968"/>
              <a:ext cx="0" cy="1008"/>
            </a:xfrm>
            <a:prstGeom prst="line">
              <a:avLst/>
            </a:prstGeom>
            <a:noFill/>
            <a:ln w="9525">
              <a:solidFill>
                <a:schemeClr val="tx1"/>
              </a:solidFill>
              <a:round/>
              <a:headEnd/>
              <a:tailEnd/>
            </a:ln>
            <a:effectLst/>
          </p:spPr>
          <p:txBody>
            <a:bodyPr/>
            <a:lstStyle/>
            <a:p>
              <a:endParaRPr lang="pt-BR"/>
            </a:p>
          </p:txBody>
        </p:sp>
        <p:sp>
          <p:nvSpPr>
            <p:cNvPr id="11275" name="Line 11"/>
            <p:cNvSpPr>
              <a:spLocks noChangeShapeType="1"/>
            </p:cNvSpPr>
            <p:nvPr/>
          </p:nvSpPr>
          <p:spPr bwMode="auto">
            <a:xfrm>
              <a:off x="1344" y="2976"/>
              <a:ext cx="432" cy="0"/>
            </a:xfrm>
            <a:prstGeom prst="line">
              <a:avLst/>
            </a:prstGeom>
            <a:noFill/>
            <a:ln w="9525">
              <a:solidFill>
                <a:schemeClr val="tx1"/>
              </a:solidFill>
              <a:round/>
              <a:headEnd/>
              <a:tailEnd/>
            </a:ln>
            <a:effectLst/>
          </p:spPr>
          <p:txBody>
            <a:bodyPr/>
            <a:lstStyle/>
            <a:p>
              <a:endParaRPr lang="pt-BR"/>
            </a:p>
          </p:txBody>
        </p:sp>
        <p:sp>
          <p:nvSpPr>
            <p:cNvPr id="11276" name="Line 12"/>
            <p:cNvSpPr>
              <a:spLocks noChangeShapeType="1"/>
            </p:cNvSpPr>
            <p:nvPr/>
          </p:nvSpPr>
          <p:spPr bwMode="auto">
            <a:xfrm flipV="1">
              <a:off x="1776" y="2208"/>
              <a:ext cx="0" cy="768"/>
            </a:xfrm>
            <a:prstGeom prst="line">
              <a:avLst/>
            </a:prstGeom>
            <a:noFill/>
            <a:ln w="9525">
              <a:solidFill>
                <a:schemeClr val="tx1"/>
              </a:solidFill>
              <a:round/>
              <a:headEnd/>
              <a:tailEnd/>
            </a:ln>
            <a:effectLst/>
          </p:spPr>
          <p:txBody>
            <a:bodyPr/>
            <a:lstStyle/>
            <a:p>
              <a:endParaRPr lang="pt-BR"/>
            </a:p>
          </p:txBody>
        </p:sp>
        <p:sp>
          <p:nvSpPr>
            <p:cNvPr id="11277" name="Line 13"/>
            <p:cNvSpPr>
              <a:spLocks noChangeShapeType="1"/>
            </p:cNvSpPr>
            <p:nvPr/>
          </p:nvSpPr>
          <p:spPr bwMode="auto">
            <a:xfrm>
              <a:off x="1776" y="2208"/>
              <a:ext cx="1728" cy="0"/>
            </a:xfrm>
            <a:prstGeom prst="line">
              <a:avLst/>
            </a:prstGeom>
            <a:noFill/>
            <a:ln w="9525">
              <a:solidFill>
                <a:schemeClr val="tx1"/>
              </a:solidFill>
              <a:round/>
              <a:headEnd/>
              <a:tailEnd/>
            </a:ln>
            <a:effectLst/>
          </p:spPr>
          <p:txBody>
            <a:bodyPr/>
            <a:lstStyle/>
            <a:p>
              <a:endParaRPr lang="pt-BR"/>
            </a:p>
          </p:txBody>
        </p:sp>
        <p:sp>
          <p:nvSpPr>
            <p:cNvPr id="11278" name="Line 14"/>
            <p:cNvSpPr>
              <a:spLocks noChangeShapeType="1"/>
            </p:cNvSpPr>
            <p:nvPr/>
          </p:nvSpPr>
          <p:spPr bwMode="auto">
            <a:xfrm>
              <a:off x="3504" y="1968"/>
              <a:ext cx="0" cy="240"/>
            </a:xfrm>
            <a:prstGeom prst="line">
              <a:avLst/>
            </a:prstGeom>
            <a:noFill/>
            <a:ln w="9525">
              <a:solidFill>
                <a:schemeClr val="tx1"/>
              </a:solidFill>
              <a:round/>
              <a:headEnd/>
              <a:tailEnd/>
            </a:ln>
            <a:effectLst/>
          </p:spPr>
          <p:txBody>
            <a:bodyPr/>
            <a:lstStyle/>
            <a:p>
              <a:endParaRPr lang="pt-BR"/>
            </a:p>
          </p:txBody>
        </p:sp>
      </p:grpSp>
      <p:sp>
        <p:nvSpPr>
          <p:cNvPr id="11279" name="Rectangle 15"/>
          <p:cNvSpPr>
            <a:spLocks noChangeArrowheads="1"/>
          </p:cNvSpPr>
          <p:nvPr/>
        </p:nvSpPr>
        <p:spPr bwMode="auto">
          <a:xfrm>
            <a:off x="990600" y="457200"/>
            <a:ext cx="5029200" cy="609600"/>
          </a:xfrm>
          <a:prstGeom prst="rect">
            <a:avLst/>
          </a:prstGeom>
          <a:noFill/>
          <a:ln w="9525">
            <a:solidFill>
              <a:srgbClr val="66FF33"/>
            </a:solidFill>
            <a:miter lim="800000"/>
            <a:headEnd/>
            <a:tailEnd/>
          </a:ln>
          <a:effectLst/>
        </p:spPr>
        <p:txBody>
          <a:bodyPr wrap="none" anchor="ctr"/>
          <a:lstStyle/>
          <a:p>
            <a:endParaRPr lang="pt-BR"/>
          </a:p>
        </p:txBody>
      </p:sp>
      <p:grpSp>
        <p:nvGrpSpPr>
          <p:cNvPr id="11280" name="Group 16"/>
          <p:cNvGrpSpPr>
            <a:grpSpLocks/>
          </p:cNvGrpSpPr>
          <p:nvPr/>
        </p:nvGrpSpPr>
        <p:grpSpPr bwMode="auto">
          <a:xfrm>
            <a:off x="1828800" y="609600"/>
            <a:ext cx="4038600" cy="1066800"/>
            <a:chOff x="912" y="1968"/>
            <a:chExt cx="2496" cy="624"/>
          </a:xfrm>
        </p:grpSpPr>
        <p:sp>
          <p:nvSpPr>
            <p:cNvPr id="11281" name="Line 17"/>
            <p:cNvSpPr>
              <a:spLocks noChangeShapeType="1"/>
            </p:cNvSpPr>
            <p:nvPr/>
          </p:nvSpPr>
          <p:spPr bwMode="auto">
            <a:xfrm flipH="1">
              <a:off x="912" y="1968"/>
              <a:ext cx="2496" cy="0"/>
            </a:xfrm>
            <a:prstGeom prst="line">
              <a:avLst/>
            </a:prstGeom>
            <a:noFill/>
            <a:ln w="9525">
              <a:solidFill>
                <a:srgbClr val="660033"/>
              </a:solidFill>
              <a:round/>
              <a:headEnd/>
              <a:tailEnd/>
            </a:ln>
            <a:effectLst/>
          </p:spPr>
          <p:txBody>
            <a:bodyPr/>
            <a:lstStyle/>
            <a:p>
              <a:endParaRPr lang="pt-BR"/>
            </a:p>
          </p:txBody>
        </p:sp>
        <p:sp>
          <p:nvSpPr>
            <p:cNvPr id="11282" name="Line 18"/>
            <p:cNvSpPr>
              <a:spLocks noChangeShapeType="1"/>
            </p:cNvSpPr>
            <p:nvPr/>
          </p:nvSpPr>
          <p:spPr bwMode="auto">
            <a:xfrm>
              <a:off x="912" y="1968"/>
              <a:ext cx="0" cy="624"/>
            </a:xfrm>
            <a:prstGeom prst="line">
              <a:avLst/>
            </a:prstGeom>
            <a:noFill/>
            <a:ln w="9525">
              <a:solidFill>
                <a:srgbClr val="660033"/>
              </a:solidFill>
              <a:round/>
              <a:headEnd/>
              <a:tailEnd/>
            </a:ln>
            <a:effectLst/>
          </p:spPr>
          <p:txBody>
            <a:bodyPr/>
            <a:lstStyle/>
            <a:p>
              <a:endParaRPr lang="pt-BR"/>
            </a:p>
          </p:txBody>
        </p:sp>
        <p:sp>
          <p:nvSpPr>
            <p:cNvPr id="11283" name="Line 19"/>
            <p:cNvSpPr>
              <a:spLocks noChangeShapeType="1"/>
            </p:cNvSpPr>
            <p:nvPr/>
          </p:nvSpPr>
          <p:spPr bwMode="auto">
            <a:xfrm>
              <a:off x="912" y="2592"/>
              <a:ext cx="384" cy="0"/>
            </a:xfrm>
            <a:prstGeom prst="line">
              <a:avLst/>
            </a:prstGeom>
            <a:noFill/>
            <a:ln w="9525">
              <a:solidFill>
                <a:srgbClr val="660033"/>
              </a:solidFill>
              <a:round/>
              <a:headEnd/>
              <a:tailEnd/>
            </a:ln>
            <a:effectLst/>
          </p:spPr>
          <p:txBody>
            <a:bodyPr/>
            <a:lstStyle/>
            <a:p>
              <a:endParaRPr lang="pt-BR"/>
            </a:p>
          </p:txBody>
        </p:sp>
        <p:sp>
          <p:nvSpPr>
            <p:cNvPr id="11284" name="Line 20"/>
            <p:cNvSpPr>
              <a:spLocks noChangeShapeType="1"/>
            </p:cNvSpPr>
            <p:nvPr/>
          </p:nvSpPr>
          <p:spPr bwMode="auto">
            <a:xfrm flipV="1">
              <a:off x="1296" y="2160"/>
              <a:ext cx="0" cy="432"/>
            </a:xfrm>
            <a:prstGeom prst="line">
              <a:avLst/>
            </a:prstGeom>
            <a:noFill/>
            <a:ln w="9525">
              <a:solidFill>
                <a:srgbClr val="660033"/>
              </a:solidFill>
              <a:round/>
              <a:headEnd/>
              <a:tailEnd/>
            </a:ln>
            <a:effectLst/>
          </p:spPr>
          <p:txBody>
            <a:bodyPr/>
            <a:lstStyle/>
            <a:p>
              <a:endParaRPr lang="pt-BR"/>
            </a:p>
          </p:txBody>
        </p:sp>
        <p:sp>
          <p:nvSpPr>
            <p:cNvPr id="11285" name="Line 21"/>
            <p:cNvSpPr>
              <a:spLocks noChangeShapeType="1"/>
            </p:cNvSpPr>
            <p:nvPr/>
          </p:nvSpPr>
          <p:spPr bwMode="auto">
            <a:xfrm>
              <a:off x="1296" y="2160"/>
              <a:ext cx="2112" cy="0"/>
            </a:xfrm>
            <a:prstGeom prst="line">
              <a:avLst/>
            </a:prstGeom>
            <a:noFill/>
            <a:ln w="9525">
              <a:solidFill>
                <a:srgbClr val="660033"/>
              </a:solidFill>
              <a:round/>
              <a:headEnd/>
              <a:tailEnd/>
            </a:ln>
            <a:effectLst/>
          </p:spPr>
          <p:txBody>
            <a:bodyPr/>
            <a:lstStyle/>
            <a:p>
              <a:endParaRPr lang="pt-BR"/>
            </a:p>
          </p:txBody>
        </p:sp>
        <p:sp>
          <p:nvSpPr>
            <p:cNvPr id="11286" name="Line 22"/>
            <p:cNvSpPr>
              <a:spLocks noChangeShapeType="1"/>
            </p:cNvSpPr>
            <p:nvPr/>
          </p:nvSpPr>
          <p:spPr bwMode="auto">
            <a:xfrm>
              <a:off x="3408" y="1968"/>
              <a:ext cx="0" cy="192"/>
            </a:xfrm>
            <a:prstGeom prst="line">
              <a:avLst/>
            </a:prstGeom>
            <a:noFill/>
            <a:ln w="9525">
              <a:solidFill>
                <a:srgbClr val="660033"/>
              </a:solidFill>
              <a:round/>
              <a:headEnd/>
              <a:tailEnd/>
            </a:ln>
            <a:effectLst/>
          </p:spPr>
          <p:txBody>
            <a:bodyPr/>
            <a:lstStyle/>
            <a:p>
              <a:endParaRPr lang="pt-BR"/>
            </a:p>
          </p:txBody>
        </p:sp>
      </p:grpSp>
      <p:sp>
        <p:nvSpPr>
          <p:cNvPr id="11288" name="Text Box 24"/>
          <p:cNvSpPr txBox="1">
            <a:spLocks noChangeArrowheads="1"/>
          </p:cNvSpPr>
          <p:nvPr/>
        </p:nvSpPr>
        <p:spPr bwMode="auto">
          <a:xfrm>
            <a:off x="381000" y="2590800"/>
            <a:ext cx="8763000" cy="457200"/>
          </a:xfrm>
          <a:prstGeom prst="rect">
            <a:avLst/>
          </a:prstGeom>
          <a:noFill/>
          <a:ln w="9525">
            <a:noFill/>
            <a:miter lim="800000"/>
            <a:headEnd/>
            <a:tailEnd/>
          </a:ln>
          <a:effectLst/>
        </p:spPr>
        <p:txBody>
          <a:bodyPr>
            <a:spAutoFit/>
          </a:bodyPr>
          <a:lstStyle/>
          <a:p>
            <a:pPr>
              <a:spcBef>
                <a:spcPct val="50000"/>
              </a:spcBef>
              <a:buFontTx/>
              <a:buChar char="•"/>
            </a:pPr>
            <a:r>
              <a:rPr lang="pt-BR" b="1">
                <a:solidFill>
                  <a:srgbClr val="66FF33"/>
                </a:solidFill>
              </a:rPr>
              <a:t> A primeira opção, deixa para fora três grupos orgânicos</a:t>
            </a:r>
          </a:p>
        </p:txBody>
      </p:sp>
      <p:sp>
        <p:nvSpPr>
          <p:cNvPr id="11289" name="Text Box 25"/>
          <p:cNvSpPr txBox="1">
            <a:spLocks noChangeArrowheads="1"/>
          </p:cNvSpPr>
          <p:nvPr/>
        </p:nvSpPr>
        <p:spPr bwMode="auto">
          <a:xfrm>
            <a:off x="0" y="3352800"/>
            <a:ext cx="9372600" cy="457200"/>
          </a:xfrm>
          <a:prstGeom prst="rect">
            <a:avLst/>
          </a:prstGeom>
          <a:noFill/>
          <a:ln w="9525">
            <a:noFill/>
            <a:miter lim="800000"/>
            <a:headEnd/>
            <a:tailEnd/>
          </a:ln>
          <a:effectLst/>
        </p:spPr>
        <p:txBody>
          <a:bodyPr>
            <a:spAutoFit/>
          </a:bodyPr>
          <a:lstStyle/>
          <a:p>
            <a:pPr>
              <a:spcBef>
                <a:spcPct val="50000"/>
              </a:spcBef>
              <a:buFontTx/>
              <a:buChar char="•"/>
            </a:pPr>
            <a:r>
              <a:rPr lang="pt-BR" b="1">
                <a:solidFill>
                  <a:srgbClr val="660033"/>
                </a:solidFill>
              </a:rPr>
              <a:t> A segunda opção, também deixa para fora três grupos orgânicos</a:t>
            </a:r>
          </a:p>
        </p:txBody>
      </p:sp>
      <p:sp>
        <p:nvSpPr>
          <p:cNvPr id="11290" name="Text Box 26"/>
          <p:cNvSpPr txBox="1">
            <a:spLocks noChangeArrowheads="1"/>
          </p:cNvSpPr>
          <p:nvPr/>
        </p:nvSpPr>
        <p:spPr bwMode="auto">
          <a:xfrm>
            <a:off x="533400" y="4191000"/>
            <a:ext cx="9144000" cy="457200"/>
          </a:xfrm>
          <a:prstGeom prst="rect">
            <a:avLst/>
          </a:prstGeom>
          <a:noFill/>
          <a:ln w="9525">
            <a:noFill/>
            <a:miter lim="800000"/>
            <a:headEnd/>
            <a:tailEnd/>
          </a:ln>
          <a:effectLst/>
        </p:spPr>
        <p:txBody>
          <a:bodyPr>
            <a:spAutoFit/>
          </a:bodyPr>
          <a:lstStyle/>
          <a:p>
            <a:pPr>
              <a:spcBef>
                <a:spcPct val="50000"/>
              </a:spcBef>
              <a:buFontTx/>
              <a:buChar char="•"/>
            </a:pPr>
            <a:r>
              <a:rPr lang="pt-BR" b="1"/>
              <a:t> A terceira opção, deixa para fora dois grupos orgânicos</a:t>
            </a:r>
          </a:p>
        </p:txBody>
      </p:sp>
      <p:sp>
        <p:nvSpPr>
          <p:cNvPr id="11291" name="Text Box 27"/>
          <p:cNvSpPr txBox="1">
            <a:spLocks noChangeArrowheads="1"/>
          </p:cNvSpPr>
          <p:nvPr/>
        </p:nvSpPr>
        <p:spPr bwMode="auto">
          <a:xfrm>
            <a:off x="533400" y="5410200"/>
            <a:ext cx="8153400" cy="822325"/>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Portanto a cadeia principal será a primeira ou segunda opção, pois ambas deixam para fora três grupos orgânicos.</a:t>
            </a:r>
          </a:p>
        </p:txBody>
      </p:sp>
      <p:grpSp>
        <p:nvGrpSpPr>
          <p:cNvPr id="11295" name="Group 31"/>
          <p:cNvGrpSpPr>
            <a:grpSpLocks/>
          </p:cNvGrpSpPr>
          <p:nvPr/>
        </p:nvGrpSpPr>
        <p:grpSpPr bwMode="auto">
          <a:xfrm>
            <a:off x="1676400" y="1066800"/>
            <a:ext cx="2514600" cy="990600"/>
            <a:chOff x="1056" y="672"/>
            <a:chExt cx="1584" cy="624"/>
          </a:xfrm>
        </p:grpSpPr>
        <p:sp>
          <p:nvSpPr>
            <p:cNvPr id="11292" name="Oval 28"/>
            <p:cNvSpPr>
              <a:spLocks noChangeArrowheads="1"/>
            </p:cNvSpPr>
            <p:nvPr/>
          </p:nvSpPr>
          <p:spPr bwMode="auto">
            <a:xfrm>
              <a:off x="1056" y="672"/>
              <a:ext cx="576" cy="384"/>
            </a:xfrm>
            <a:prstGeom prst="ellipse">
              <a:avLst/>
            </a:prstGeom>
            <a:noFill/>
            <a:ln w="9525">
              <a:solidFill>
                <a:srgbClr val="66FF33"/>
              </a:solidFill>
              <a:round/>
              <a:headEnd/>
              <a:tailEnd/>
            </a:ln>
            <a:effectLst/>
          </p:spPr>
          <p:txBody>
            <a:bodyPr wrap="none" anchor="ctr"/>
            <a:lstStyle/>
            <a:p>
              <a:endParaRPr lang="pt-BR"/>
            </a:p>
          </p:txBody>
        </p:sp>
        <p:sp>
          <p:nvSpPr>
            <p:cNvPr id="11293" name="Oval 29"/>
            <p:cNvSpPr>
              <a:spLocks noChangeArrowheads="1"/>
            </p:cNvSpPr>
            <p:nvPr/>
          </p:nvSpPr>
          <p:spPr bwMode="auto">
            <a:xfrm>
              <a:off x="2064" y="672"/>
              <a:ext cx="576" cy="384"/>
            </a:xfrm>
            <a:prstGeom prst="ellipse">
              <a:avLst/>
            </a:prstGeom>
            <a:noFill/>
            <a:ln w="9525">
              <a:solidFill>
                <a:srgbClr val="66FF33"/>
              </a:solidFill>
              <a:round/>
              <a:headEnd/>
              <a:tailEnd/>
            </a:ln>
            <a:effectLst/>
          </p:spPr>
          <p:txBody>
            <a:bodyPr wrap="none" anchor="ctr"/>
            <a:lstStyle/>
            <a:p>
              <a:endParaRPr lang="pt-BR"/>
            </a:p>
          </p:txBody>
        </p:sp>
        <p:sp>
          <p:nvSpPr>
            <p:cNvPr id="11294" name="Oval 30"/>
            <p:cNvSpPr>
              <a:spLocks noChangeArrowheads="1"/>
            </p:cNvSpPr>
            <p:nvPr/>
          </p:nvSpPr>
          <p:spPr bwMode="auto">
            <a:xfrm>
              <a:off x="1584" y="672"/>
              <a:ext cx="432" cy="624"/>
            </a:xfrm>
            <a:prstGeom prst="ellipse">
              <a:avLst/>
            </a:prstGeom>
            <a:noFill/>
            <a:ln w="9525">
              <a:solidFill>
                <a:srgbClr val="66FF33"/>
              </a:solidFill>
              <a:round/>
              <a:headEnd/>
              <a:tailEnd/>
            </a:ln>
            <a:effectLst/>
          </p:spPr>
          <p:txBody>
            <a:bodyPr wrap="none" anchor="ctr"/>
            <a:lstStyle/>
            <a:p>
              <a:endParaRPr lang="pt-BR"/>
            </a:p>
          </p:txBody>
        </p:sp>
      </p:grpSp>
      <p:grpSp>
        <p:nvGrpSpPr>
          <p:cNvPr id="11299" name="Group 35"/>
          <p:cNvGrpSpPr>
            <a:grpSpLocks/>
          </p:cNvGrpSpPr>
          <p:nvPr/>
        </p:nvGrpSpPr>
        <p:grpSpPr bwMode="auto">
          <a:xfrm>
            <a:off x="838200" y="381000"/>
            <a:ext cx="3429000" cy="1828800"/>
            <a:chOff x="528" y="240"/>
            <a:chExt cx="2160" cy="1152"/>
          </a:xfrm>
        </p:grpSpPr>
        <p:sp>
          <p:nvSpPr>
            <p:cNvPr id="11296" name="Oval 32"/>
            <p:cNvSpPr>
              <a:spLocks noChangeArrowheads="1"/>
            </p:cNvSpPr>
            <p:nvPr/>
          </p:nvSpPr>
          <p:spPr bwMode="auto">
            <a:xfrm>
              <a:off x="1584" y="672"/>
              <a:ext cx="480" cy="720"/>
            </a:xfrm>
            <a:prstGeom prst="ellipse">
              <a:avLst/>
            </a:prstGeom>
            <a:noFill/>
            <a:ln w="9525">
              <a:solidFill>
                <a:srgbClr val="660033"/>
              </a:solidFill>
              <a:round/>
              <a:headEnd/>
              <a:tailEnd/>
            </a:ln>
            <a:effectLst/>
          </p:spPr>
          <p:txBody>
            <a:bodyPr wrap="none" anchor="ctr"/>
            <a:lstStyle/>
            <a:p>
              <a:endParaRPr lang="pt-BR"/>
            </a:p>
          </p:txBody>
        </p:sp>
        <p:sp>
          <p:nvSpPr>
            <p:cNvPr id="11297" name="Oval 33"/>
            <p:cNvSpPr>
              <a:spLocks noChangeArrowheads="1"/>
            </p:cNvSpPr>
            <p:nvPr/>
          </p:nvSpPr>
          <p:spPr bwMode="auto">
            <a:xfrm>
              <a:off x="2016" y="672"/>
              <a:ext cx="672" cy="384"/>
            </a:xfrm>
            <a:prstGeom prst="ellipse">
              <a:avLst/>
            </a:prstGeom>
            <a:noFill/>
            <a:ln w="9525">
              <a:solidFill>
                <a:srgbClr val="660033"/>
              </a:solidFill>
              <a:round/>
              <a:headEnd/>
              <a:tailEnd/>
            </a:ln>
            <a:effectLst/>
          </p:spPr>
          <p:txBody>
            <a:bodyPr wrap="none" anchor="ctr"/>
            <a:lstStyle/>
            <a:p>
              <a:endParaRPr lang="pt-BR"/>
            </a:p>
          </p:txBody>
        </p:sp>
        <p:sp>
          <p:nvSpPr>
            <p:cNvPr id="11298" name="Oval 34"/>
            <p:cNvSpPr>
              <a:spLocks noChangeArrowheads="1"/>
            </p:cNvSpPr>
            <p:nvPr/>
          </p:nvSpPr>
          <p:spPr bwMode="auto">
            <a:xfrm>
              <a:off x="528" y="240"/>
              <a:ext cx="624" cy="528"/>
            </a:xfrm>
            <a:prstGeom prst="ellipse">
              <a:avLst/>
            </a:prstGeom>
            <a:noFill/>
            <a:ln w="9525">
              <a:solidFill>
                <a:srgbClr val="660033"/>
              </a:solidFill>
              <a:round/>
              <a:headEnd/>
              <a:tailEnd/>
            </a:ln>
            <a:effectLst/>
          </p:spPr>
          <p:txBody>
            <a:bodyPr wrap="none" anchor="ctr"/>
            <a:lstStyle/>
            <a:p>
              <a:endParaRPr lang="pt-BR"/>
            </a:p>
          </p:txBody>
        </p:sp>
      </p:grpSp>
      <p:grpSp>
        <p:nvGrpSpPr>
          <p:cNvPr id="11302" name="Group 38"/>
          <p:cNvGrpSpPr>
            <a:grpSpLocks/>
          </p:cNvGrpSpPr>
          <p:nvPr/>
        </p:nvGrpSpPr>
        <p:grpSpPr bwMode="auto">
          <a:xfrm>
            <a:off x="838200" y="304800"/>
            <a:ext cx="3276600" cy="1600200"/>
            <a:chOff x="528" y="192"/>
            <a:chExt cx="2064" cy="1008"/>
          </a:xfrm>
        </p:grpSpPr>
        <p:sp>
          <p:nvSpPr>
            <p:cNvPr id="11300" name="Oval 36"/>
            <p:cNvSpPr>
              <a:spLocks noChangeArrowheads="1"/>
            </p:cNvSpPr>
            <p:nvPr/>
          </p:nvSpPr>
          <p:spPr bwMode="auto">
            <a:xfrm>
              <a:off x="2064" y="672"/>
              <a:ext cx="528" cy="432"/>
            </a:xfrm>
            <a:prstGeom prst="ellipse">
              <a:avLst/>
            </a:prstGeom>
            <a:noFill/>
            <a:ln w="9525">
              <a:solidFill>
                <a:schemeClr val="tx1"/>
              </a:solidFill>
              <a:round/>
              <a:headEnd/>
              <a:tailEnd/>
            </a:ln>
            <a:effectLst/>
          </p:spPr>
          <p:txBody>
            <a:bodyPr wrap="none" anchor="ctr"/>
            <a:lstStyle/>
            <a:p>
              <a:endParaRPr lang="pt-BR"/>
            </a:p>
          </p:txBody>
        </p:sp>
        <p:sp>
          <p:nvSpPr>
            <p:cNvPr id="11301" name="Oval 37"/>
            <p:cNvSpPr>
              <a:spLocks noChangeArrowheads="1"/>
            </p:cNvSpPr>
            <p:nvPr/>
          </p:nvSpPr>
          <p:spPr bwMode="auto">
            <a:xfrm>
              <a:off x="528" y="192"/>
              <a:ext cx="1056" cy="1008"/>
            </a:xfrm>
            <a:prstGeom prst="ellipse">
              <a:avLst/>
            </a:prstGeom>
            <a:noFill/>
            <a:ln w="9525">
              <a:solidFill>
                <a:schemeClr val="tx1"/>
              </a:solidFill>
              <a:round/>
              <a:headEnd/>
              <a:tailEnd/>
            </a:ln>
            <a:effectLst/>
          </p:spPr>
          <p:txBody>
            <a:bodyPr wrap="none" anchor="ctr"/>
            <a:lstStyle/>
            <a:p>
              <a:endParaRPr lang="pt-B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88"/>
                                        </p:tgtEl>
                                        <p:attrNameLst>
                                          <p:attrName>style.visibility</p:attrName>
                                        </p:attrNameLst>
                                      </p:cBhvr>
                                      <p:to>
                                        <p:strVal val="visible"/>
                                      </p:to>
                                    </p:set>
                                    <p:anim calcmode="lin" valueType="num">
                                      <p:cBhvr additive="base">
                                        <p:cTn id="13" dur="500" fill="hold"/>
                                        <p:tgtEl>
                                          <p:spTgt spid="11288"/>
                                        </p:tgtEl>
                                        <p:attrNameLst>
                                          <p:attrName>ppt_x</p:attrName>
                                        </p:attrNameLst>
                                      </p:cBhvr>
                                      <p:tavLst>
                                        <p:tav tm="0">
                                          <p:val>
                                            <p:strVal val="0-#ppt_w/2"/>
                                          </p:val>
                                        </p:tav>
                                        <p:tav tm="100000">
                                          <p:val>
                                            <p:strVal val="#ppt_x"/>
                                          </p:val>
                                        </p:tav>
                                      </p:tavLst>
                                    </p:anim>
                                    <p:anim calcmode="lin" valueType="num">
                                      <p:cBhvr additive="base">
                                        <p:cTn id="14" dur="500" fill="hold"/>
                                        <p:tgtEl>
                                          <p:spTgt spid="1128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1279"/>
                                        </p:tgtEl>
                                        <p:attrNameLst>
                                          <p:attrName>style.visibility</p:attrName>
                                        </p:attrNameLst>
                                      </p:cBhvr>
                                      <p:to>
                                        <p:strVal val="visible"/>
                                      </p:to>
                                    </p:set>
                                    <p:animEffect transition="in" filter="dissolve">
                                      <p:cBhvr>
                                        <p:cTn id="19" dur="500"/>
                                        <p:tgtEl>
                                          <p:spTgt spid="11279"/>
                                        </p:tgtEl>
                                      </p:cBhvr>
                                    </p:animEffect>
                                  </p:childTnLst>
                                  <p:subTnLst>
                                    <p:set>
                                      <p:cBhvr override="childStyle">
                                        <p:cTn dur="1" fill="hold" display="0" masterRel="nextClick" afterEffect="1"/>
                                        <p:tgtEl>
                                          <p:spTgt spid="11279"/>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1295"/>
                                        </p:tgtEl>
                                        <p:attrNameLst>
                                          <p:attrName>style.visibility</p:attrName>
                                        </p:attrNameLst>
                                      </p:cBhvr>
                                      <p:to>
                                        <p:strVal val="visible"/>
                                      </p:to>
                                    </p:set>
                                    <p:anim calcmode="lin" valueType="num">
                                      <p:cBhvr additive="base">
                                        <p:cTn id="24" dur="500" fill="hold"/>
                                        <p:tgtEl>
                                          <p:spTgt spid="11295"/>
                                        </p:tgtEl>
                                        <p:attrNameLst>
                                          <p:attrName>ppt_x</p:attrName>
                                        </p:attrNameLst>
                                      </p:cBhvr>
                                      <p:tavLst>
                                        <p:tav tm="0">
                                          <p:val>
                                            <p:strVal val="0-#ppt_w/2"/>
                                          </p:val>
                                        </p:tav>
                                        <p:tav tm="100000">
                                          <p:val>
                                            <p:strVal val="#ppt_x"/>
                                          </p:val>
                                        </p:tav>
                                      </p:tavLst>
                                    </p:anim>
                                    <p:anim calcmode="lin" valueType="num">
                                      <p:cBhvr additive="base">
                                        <p:cTn id="25" dur="500" fill="hold"/>
                                        <p:tgtEl>
                                          <p:spTgt spid="11295"/>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1295"/>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1289"/>
                                        </p:tgtEl>
                                        <p:attrNameLst>
                                          <p:attrName>style.visibility</p:attrName>
                                        </p:attrNameLst>
                                      </p:cBhvr>
                                      <p:to>
                                        <p:strVal val="visible"/>
                                      </p:to>
                                    </p:set>
                                    <p:anim calcmode="lin" valueType="num">
                                      <p:cBhvr additive="base">
                                        <p:cTn id="30" dur="500" fill="hold"/>
                                        <p:tgtEl>
                                          <p:spTgt spid="11289"/>
                                        </p:tgtEl>
                                        <p:attrNameLst>
                                          <p:attrName>ppt_x</p:attrName>
                                        </p:attrNameLst>
                                      </p:cBhvr>
                                      <p:tavLst>
                                        <p:tav tm="0">
                                          <p:val>
                                            <p:strVal val="0-#ppt_w/2"/>
                                          </p:val>
                                        </p:tav>
                                        <p:tav tm="100000">
                                          <p:val>
                                            <p:strVal val="#ppt_x"/>
                                          </p:val>
                                        </p:tav>
                                      </p:tavLst>
                                    </p:anim>
                                    <p:anim calcmode="lin" valueType="num">
                                      <p:cBhvr additive="base">
                                        <p:cTn id="31" dur="500" fill="hold"/>
                                        <p:tgtEl>
                                          <p:spTgt spid="1128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1280"/>
                                        </p:tgtEl>
                                        <p:attrNameLst>
                                          <p:attrName>style.visibility</p:attrName>
                                        </p:attrNameLst>
                                      </p:cBhvr>
                                      <p:to>
                                        <p:strVal val="visible"/>
                                      </p:to>
                                    </p:set>
                                    <p:anim calcmode="lin" valueType="num">
                                      <p:cBhvr additive="base">
                                        <p:cTn id="36" dur="500" fill="hold"/>
                                        <p:tgtEl>
                                          <p:spTgt spid="11280"/>
                                        </p:tgtEl>
                                        <p:attrNameLst>
                                          <p:attrName>ppt_x</p:attrName>
                                        </p:attrNameLst>
                                      </p:cBhvr>
                                      <p:tavLst>
                                        <p:tav tm="0">
                                          <p:val>
                                            <p:strVal val="0-#ppt_w/2"/>
                                          </p:val>
                                        </p:tav>
                                        <p:tav tm="100000">
                                          <p:val>
                                            <p:strVal val="#ppt_x"/>
                                          </p:val>
                                        </p:tav>
                                      </p:tavLst>
                                    </p:anim>
                                    <p:anim calcmode="lin" valueType="num">
                                      <p:cBhvr additive="base">
                                        <p:cTn id="37" dur="500" fill="hold"/>
                                        <p:tgtEl>
                                          <p:spTgt spid="11280"/>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1280"/>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1299"/>
                                        </p:tgtEl>
                                        <p:attrNameLst>
                                          <p:attrName>style.visibility</p:attrName>
                                        </p:attrNameLst>
                                      </p:cBhvr>
                                      <p:to>
                                        <p:strVal val="visible"/>
                                      </p:to>
                                    </p:set>
                                    <p:anim calcmode="lin" valueType="num">
                                      <p:cBhvr additive="base">
                                        <p:cTn id="42" dur="500" fill="hold"/>
                                        <p:tgtEl>
                                          <p:spTgt spid="11299"/>
                                        </p:tgtEl>
                                        <p:attrNameLst>
                                          <p:attrName>ppt_x</p:attrName>
                                        </p:attrNameLst>
                                      </p:cBhvr>
                                      <p:tavLst>
                                        <p:tav tm="0">
                                          <p:val>
                                            <p:strVal val="0-#ppt_w/2"/>
                                          </p:val>
                                        </p:tav>
                                        <p:tav tm="100000">
                                          <p:val>
                                            <p:strVal val="#ppt_x"/>
                                          </p:val>
                                        </p:tav>
                                      </p:tavLst>
                                    </p:anim>
                                    <p:anim calcmode="lin" valueType="num">
                                      <p:cBhvr additive="base">
                                        <p:cTn id="43" dur="500" fill="hold"/>
                                        <p:tgtEl>
                                          <p:spTgt spid="11299"/>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1299"/>
                                        </p:tgtEl>
                                        <p:attrNameLst>
                                          <p:attrName>style.visibility</p:attrName>
                                        </p:attrNameLst>
                                      </p:cBhvr>
                                      <p:to>
                                        <p:strVal val="hidden"/>
                                      </p:to>
                                    </p:set>
                                  </p:sub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1290"/>
                                        </p:tgtEl>
                                        <p:attrNameLst>
                                          <p:attrName>style.visibility</p:attrName>
                                        </p:attrNameLst>
                                      </p:cBhvr>
                                      <p:to>
                                        <p:strVal val="visible"/>
                                      </p:to>
                                    </p:set>
                                    <p:anim calcmode="lin" valueType="num">
                                      <p:cBhvr additive="base">
                                        <p:cTn id="48" dur="500" fill="hold"/>
                                        <p:tgtEl>
                                          <p:spTgt spid="11290"/>
                                        </p:tgtEl>
                                        <p:attrNameLst>
                                          <p:attrName>ppt_x</p:attrName>
                                        </p:attrNameLst>
                                      </p:cBhvr>
                                      <p:tavLst>
                                        <p:tav tm="0">
                                          <p:val>
                                            <p:strVal val="0-#ppt_w/2"/>
                                          </p:val>
                                        </p:tav>
                                        <p:tav tm="100000">
                                          <p:val>
                                            <p:strVal val="#ppt_x"/>
                                          </p:val>
                                        </p:tav>
                                      </p:tavLst>
                                    </p:anim>
                                    <p:anim calcmode="lin" valueType="num">
                                      <p:cBhvr additive="base">
                                        <p:cTn id="49" dur="500" fill="hold"/>
                                        <p:tgtEl>
                                          <p:spTgt spid="1129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11272"/>
                                        </p:tgtEl>
                                        <p:attrNameLst>
                                          <p:attrName>style.visibility</p:attrName>
                                        </p:attrNameLst>
                                      </p:cBhvr>
                                      <p:to>
                                        <p:strVal val="visible"/>
                                      </p:to>
                                    </p:set>
                                    <p:anim calcmode="lin" valueType="num">
                                      <p:cBhvr additive="base">
                                        <p:cTn id="54" dur="500" fill="hold"/>
                                        <p:tgtEl>
                                          <p:spTgt spid="11272"/>
                                        </p:tgtEl>
                                        <p:attrNameLst>
                                          <p:attrName>ppt_x</p:attrName>
                                        </p:attrNameLst>
                                      </p:cBhvr>
                                      <p:tavLst>
                                        <p:tav tm="0">
                                          <p:val>
                                            <p:strVal val="0-#ppt_w/2"/>
                                          </p:val>
                                        </p:tav>
                                        <p:tav tm="100000">
                                          <p:val>
                                            <p:strVal val="#ppt_x"/>
                                          </p:val>
                                        </p:tav>
                                      </p:tavLst>
                                    </p:anim>
                                    <p:anim calcmode="lin" valueType="num">
                                      <p:cBhvr additive="base">
                                        <p:cTn id="55" dur="500" fill="hold"/>
                                        <p:tgtEl>
                                          <p:spTgt spid="11272"/>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1272"/>
                                        </p:tgtEl>
                                        <p:attrNameLst>
                                          <p:attrName>style.visibility</p:attrName>
                                        </p:attrNameLst>
                                      </p:cBhvr>
                                      <p:to>
                                        <p:strVal val="hidden"/>
                                      </p:to>
                                    </p:set>
                                  </p:sub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11302"/>
                                        </p:tgtEl>
                                        <p:attrNameLst>
                                          <p:attrName>style.visibility</p:attrName>
                                        </p:attrNameLst>
                                      </p:cBhvr>
                                      <p:to>
                                        <p:strVal val="visible"/>
                                      </p:to>
                                    </p:set>
                                    <p:anim calcmode="lin" valueType="num">
                                      <p:cBhvr additive="base">
                                        <p:cTn id="60" dur="500" fill="hold"/>
                                        <p:tgtEl>
                                          <p:spTgt spid="11302"/>
                                        </p:tgtEl>
                                        <p:attrNameLst>
                                          <p:attrName>ppt_x</p:attrName>
                                        </p:attrNameLst>
                                      </p:cBhvr>
                                      <p:tavLst>
                                        <p:tav tm="0">
                                          <p:val>
                                            <p:strVal val="0-#ppt_w/2"/>
                                          </p:val>
                                        </p:tav>
                                        <p:tav tm="100000">
                                          <p:val>
                                            <p:strVal val="#ppt_x"/>
                                          </p:val>
                                        </p:tav>
                                      </p:tavLst>
                                    </p:anim>
                                    <p:anim calcmode="lin" valueType="num">
                                      <p:cBhvr additive="base">
                                        <p:cTn id="61" dur="500" fill="hold"/>
                                        <p:tgtEl>
                                          <p:spTgt spid="11302"/>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1302"/>
                                        </p:tgtEl>
                                        <p:attrNameLst>
                                          <p:attrName>style.visibility</p:attrName>
                                        </p:attrNameLst>
                                      </p:cBhvr>
                                      <p:to>
                                        <p:strVal val="hidden"/>
                                      </p:to>
                                    </p:set>
                                  </p:sub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11291"/>
                                        </p:tgtEl>
                                        <p:attrNameLst>
                                          <p:attrName>style.visibility</p:attrName>
                                        </p:attrNameLst>
                                      </p:cBhvr>
                                      <p:to>
                                        <p:strVal val="visible"/>
                                      </p:to>
                                    </p:set>
                                    <p:anim calcmode="lin" valueType="num">
                                      <p:cBhvr additive="base">
                                        <p:cTn id="66" dur="500" fill="hold"/>
                                        <p:tgtEl>
                                          <p:spTgt spid="11291"/>
                                        </p:tgtEl>
                                        <p:attrNameLst>
                                          <p:attrName>ppt_x</p:attrName>
                                        </p:attrNameLst>
                                      </p:cBhvr>
                                      <p:tavLst>
                                        <p:tav tm="0">
                                          <p:val>
                                            <p:strVal val="0-#ppt_w/2"/>
                                          </p:val>
                                        </p:tav>
                                        <p:tav tm="100000">
                                          <p:val>
                                            <p:strVal val="#ppt_x"/>
                                          </p:val>
                                        </p:tav>
                                      </p:tavLst>
                                    </p:anim>
                                    <p:anim calcmode="lin" valueType="num">
                                      <p:cBhvr additive="base">
                                        <p:cTn id="67" dur="500" fill="hold"/>
                                        <p:tgtEl>
                                          <p:spTgt spid="11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9" grpId="0" animBg="1"/>
      <p:bldP spid="11288" grpId="0" autoUpdateAnimBg="0"/>
      <p:bldP spid="11289" grpId="0" autoUpdateAnimBg="0"/>
      <p:bldP spid="11290" grpId="0" autoUpdateAnimBg="0"/>
      <p:bldP spid="1129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7772400" cy="1143000"/>
          </a:xfrm>
        </p:spPr>
        <p:txBody>
          <a:bodyPr/>
          <a:lstStyle/>
          <a:p>
            <a:r>
              <a:rPr lang="pt-BR" sz="3200" b="1">
                <a:solidFill>
                  <a:srgbClr val="660033"/>
                </a:solidFill>
                <a:effectLst>
                  <a:outerShdw blurRad="38100" dist="38100" dir="2700000" algn="tl">
                    <a:srgbClr val="000000"/>
                  </a:outerShdw>
                </a:effectLst>
              </a:rPr>
              <a:t>2º - Numerar a cadeia carbônica</a:t>
            </a:r>
          </a:p>
        </p:txBody>
      </p:sp>
      <p:sp>
        <p:nvSpPr>
          <p:cNvPr id="12291" name="Text Box 3"/>
          <p:cNvSpPr txBox="1">
            <a:spLocks noChangeArrowheads="1"/>
          </p:cNvSpPr>
          <p:nvPr/>
        </p:nvSpPr>
        <p:spPr bwMode="auto">
          <a:xfrm>
            <a:off x="381000" y="1524000"/>
            <a:ext cx="8153400" cy="1917700"/>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Numerar os carbonos da cadeia principal, significa, dar números aos carbonos da cadeia para indicar a posição das ramificações (lugares onde estão pendurados os grupos orgânicos), ou indicar a posição das insaturações (ligações duplas ou triplas).</a:t>
            </a:r>
          </a:p>
        </p:txBody>
      </p:sp>
      <p:sp>
        <p:nvSpPr>
          <p:cNvPr id="12293" name="Text Box 5"/>
          <p:cNvSpPr txBox="1">
            <a:spLocks noChangeArrowheads="1"/>
          </p:cNvSpPr>
          <p:nvPr/>
        </p:nvSpPr>
        <p:spPr bwMode="auto">
          <a:xfrm>
            <a:off x="381000" y="3733800"/>
            <a:ext cx="8077200" cy="1370013"/>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Para decidir que qual lado começar a numeração, baseie-se nos seguintes critérios:</a:t>
            </a:r>
          </a:p>
          <a:p>
            <a:pPr>
              <a:spcBef>
                <a:spcPct val="50000"/>
              </a:spcBef>
            </a:pPr>
            <a:endParaRPr lang="pt-BR" b="1">
              <a:solidFill>
                <a:schemeClr val="bg1"/>
              </a:solidFill>
            </a:endParaRPr>
          </a:p>
        </p:txBody>
      </p:sp>
      <p:sp>
        <p:nvSpPr>
          <p:cNvPr id="12296" name="Text Box 8"/>
          <p:cNvSpPr txBox="1">
            <a:spLocks noChangeArrowheads="1"/>
          </p:cNvSpPr>
          <p:nvPr/>
        </p:nvSpPr>
        <p:spPr bwMode="auto">
          <a:xfrm>
            <a:off x="457200" y="5029200"/>
            <a:ext cx="7620000" cy="1735138"/>
          </a:xfrm>
          <a:prstGeom prst="rect">
            <a:avLst/>
          </a:prstGeom>
          <a:noFill/>
          <a:ln w="9525">
            <a:noFill/>
            <a:miter lim="800000"/>
            <a:headEnd/>
            <a:tailEnd/>
          </a:ln>
          <a:effectLst/>
        </p:spPr>
        <p:txBody>
          <a:bodyPr>
            <a:spAutoFit/>
          </a:bodyPr>
          <a:lstStyle/>
          <a:p>
            <a:pPr marL="457200" indent="-457200">
              <a:spcBef>
                <a:spcPct val="50000"/>
              </a:spcBef>
              <a:buFontTx/>
              <a:buAutoNum type="alphaLcParenR"/>
            </a:pPr>
            <a:r>
              <a:rPr lang="pt-BR" b="1">
                <a:solidFill>
                  <a:srgbClr val="66FF33"/>
                </a:solidFill>
              </a:rPr>
              <a:t>Cadeias insaturadas (possuem ligações dupla ou tripla)</a:t>
            </a:r>
          </a:p>
          <a:p>
            <a:pPr marL="457200" indent="-457200">
              <a:spcBef>
                <a:spcPct val="50000"/>
              </a:spcBef>
              <a:buFontTx/>
              <a:buAutoNum type="alphaLcParenR"/>
            </a:pPr>
            <a:r>
              <a:rPr lang="pt-BR" b="1">
                <a:solidFill>
                  <a:srgbClr val="66FF33"/>
                </a:solidFill>
              </a:rPr>
              <a:t>Cadeias saturadas (possuem somente ligações simples)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gtEl>
                                        <p:attrNameLst>
                                          <p:attrName>style.visibility</p:attrName>
                                        </p:attrNameLst>
                                      </p:cBhvr>
                                      <p:to>
                                        <p:strVal val="visible"/>
                                      </p:to>
                                    </p:set>
                                    <p:anim calcmode="lin" valueType="num">
                                      <p:cBhvr additive="base">
                                        <p:cTn id="13" dur="500" fill="hold"/>
                                        <p:tgtEl>
                                          <p:spTgt spid="12291"/>
                                        </p:tgtEl>
                                        <p:attrNameLst>
                                          <p:attrName>ppt_x</p:attrName>
                                        </p:attrNameLst>
                                      </p:cBhvr>
                                      <p:tavLst>
                                        <p:tav tm="0">
                                          <p:val>
                                            <p:strVal val="0-#ppt_w/2"/>
                                          </p:val>
                                        </p:tav>
                                        <p:tav tm="100000">
                                          <p:val>
                                            <p:strVal val="#ppt_x"/>
                                          </p:val>
                                        </p:tav>
                                      </p:tavLst>
                                    </p:anim>
                                    <p:anim calcmode="lin" valueType="num">
                                      <p:cBhvr additive="base">
                                        <p:cTn id="14"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293"/>
                                        </p:tgtEl>
                                        <p:attrNameLst>
                                          <p:attrName>style.visibility</p:attrName>
                                        </p:attrNameLst>
                                      </p:cBhvr>
                                      <p:to>
                                        <p:strVal val="visible"/>
                                      </p:to>
                                    </p:set>
                                    <p:anim calcmode="lin" valueType="num">
                                      <p:cBhvr additive="base">
                                        <p:cTn id="19" dur="500" fill="hold"/>
                                        <p:tgtEl>
                                          <p:spTgt spid="12293"/>
                                        </p:tgtEl>
                                        <p:attrNameLst>
                                          <p:attrName>ppt_x</p:attrName>
                                        </p:attrNameLst>
                                      </p:cBhvr>
                                      <p:tavLst>
                                        <p:tav tm="0">
                                          <p:val>
                                            <p:strVal val="1+#ppt_w/2"/>
                                          </p:val>
                                        </p:tav>
                                        <p:tav tm="100000">
                                          <p:val>
                                            <p:strVal val="#ppt_x"/>
                                          </p:val>
                                        </p:tav>
                                      </p:tavLst>
                                    </p:anim>
                                    <p:anim calcmode="lin" valueType="num">
                                      <p:cBhvr additive="base">
                                        <p:cTn id="20"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296"/>
                                        </p:tgtEl>
                                        <p:attrNameLst>
                                          <p:attrName>style.visibility</p:attrName>
                                        </p:attrNameLst>
                                      </p:cBhvr>
                                      <p:to>
                                        <p:strVal val="visible"/>
                                      </p:to>
                                    </p:set>
                                    <p:anim calcmode="lin" valueType="num">
                                      <p:cBhvr additive="base">
                                        <p:cTn id="25" dur="500" fill="hold"/>
                                        <p:tgtEl>
                                          <p:spTgt spid="12296"/>
                                        </p:tgtEl>
                                        <p:attrNameLst>
                                          <p:attrName>ppt_x</p:attrName>
                                        </p:attrNameLst>
                                      </p:cBhvr>
                                      <p:tavLst>
                                        <p:tav tm="0">
                                          <p:val>
                                            <p:strVal val="#ppt_x"/>
                                          </p:val>
                                        </p:tav>
                                        <p:tav tm="100000">
                                          <p:val>
                                            <p:strVal val="#ppt_x"/>
                                          </p:val>
                                        </p:tav>
                                      </p:tavLst>
                                    </p:anim>
                                    <p:anim calcmode="lin" valueType="num">
                                      <p:cBhvr additive="base">
                                        <p:cTn id="26" dur="500" fill="hold"/>
                                        <p:tgtEl>
                                          <p:spTgt spid="122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utoUpdateAnimBg="0"/>
      <p:bldP spid="12293" grpId="0" autoUpdateAnimBg="0"/>
      <p:bldP spid="1229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685800" y="4191000"/>
            <a:ext cx="8153400" cy="1431925"/>
          </a:xfrm>
          <a:prstGeom prst="rect">
            <a:avLst/>
          </a:prstGeom>
          <a:noFill/>
          <a:ln w="9525">
            <a:noFill/>
            <a:miter lim="800000"/>
            <a:headEnd/>
            <a:tailEnd/>
          </a:ln>
          <a:effectLst/>
        </p:spPr>
        <p:txBody>
          <a:bodyPr>
            <a:spAutoFit/>
          </a:bodyPr>
          <a:lstStyle/>
          <a:p>
            <a:r>
              <a:rPr lang="pt-BR" b="1">
                <a:solidFill>
                  <a:srgbClr val="CC0000"/>
                </a:solidFill>
              </a:rPr>
              <a:t>                                                            </a:t>
            </a:r>
            <a:endParaRPr lang="pt-BR" b="1" baseline="-25000">
              <a:solidFill>
                <a:srgbClr val="CC0000"/>
              </a:solidFill>
            </a:endParaRPr>
          </a:p>
          <a:p>
            <a:r>
              <a:rPr lang="pt-BR" b="1"/>
              <a:t>H</a:t>
            </a:r>
            <a:r>
              <a:rPr lang="pt-BR" b="1" baseline="-25000"/>
              <a:t>3</a:t>
            </a:r>
            <a:r>
              <a:rPr lang="pt-BR" b="1"/>
              <a:t>C—CH=C = CH —CH</a:t>
            </a:r>
            <a:r>
              <a:rPr lang="pt-BR" b="1" baseline="-25000"/>
              <a:t>2 </a:t>
            </a:r>
            <a:r>
              <a:rPr lang="pt-BR" b="1"/>
              <a:t>—</a:t>
            </a:r>
            <a:r>
              <a:rPr lang="pt-BR" b="1" baseline="-25000"/>
              <a:t> </a:t>
            </a:r>
            <a:r>
              <a:rPr lang="pt-BR" b="1"/>
              <a:t>CH</a:t>
            </a:r>
            <a:r>
              <a:rPr lang="pt-BR" b="1" baseline="-25000"/>
              <a:t>3</a:t>
            </a:r>
          </a:p>
          <a:p>
            <a:endParaRPr lang="pt-BR" b="1">
              <a:solidFill>
                <a:schemeClr val="accent2"/>
              </a:solidFill>
            </a:endParaRPr>
          </a:p>
          <a:p>
            <a:endParaRPr lang="pt-BR" b="1" baseline="-25000"/>
          </a:p>
        </p:txBody>
      </p:sp>
      <p:sp>
        <p:nvSpPr>
          <p:cNvPr id="13316" name="Text Box 4"/>
          <p:cNvSpPr txBox="1">
            <a:spLocks noChangeArrowheads="1"/>
          </p:cNvSpPr>
          <p:nvPr/>
        </p:nvSpPr>
        <p:spPr bwMode="auto">
          <a:xfrm>
            <a:off x="762000" y="1143000"/>
            <a:ext cx="7848600" cy="2465388"/>
          </a:xfrm>
          <a:prstGeom prst="rect">
            <a:avLst/>
          </a:prstGeom>
          <a:noFill/>
          <a:ln w="9525">
            <a:noFill/>
            <a:miter lim="800000"/>
            <a:headEnd/>
            <a:tailEnd/>
          </a:ln>
          <a:effectLst/>
        </p:spPr>
        <p:txBody>
          <a:bodyPr>
            <a:spAutoFit/>
          </a:bodyPr>
          <a:lstStyle/>
          <a:p>
            <a:pPr algn="ctr">
              <a:spcBef>
                <a:spcPct val="50000"/>
              </a:spcBef>
            </a:pPr>
            <a:r>
              <a:rPr lang="pt-BR" b="1">
                <a:solidFill>
                  <a:schemeClr val="bg1"/>
                </a:solidFill>
              </a:rPr>
              <a:t>Se a cadeia for insaturada (tiver ligações duplas ou triplas), inicie pela extremidade mais próxima de uma das insaturações. Se houver mais de 1 insaturação, inicie pela extremidade que permita dar às insaturações os menores números possíveis.</a:t>
            </a:r>
          </a:p>
          <a:p>
            <a:pPr>
              <a:spcBef>
                <a:spcPct val="50000"/>
              </a:spcBef>
            </a:pPr>
            <a:r>
              <a:rPr lang="pt-BR" b="1">
                <a:solidFill>
                  <a:schemeClr val="bg1"/>
                </a:solidFill>
              </a:rPr>
              <a:t>Ex : </a:t>
            </a:r>
          </a:p>
        </p:txBody>
      </p:sp>
      <p:sp>
        <p:nvSpPr>
          <p:cNvPr id="13317" name="Text Box 5"/>
          <p:cNvSpPr txBox="1">
            <a:spLocks noChangeArrowheads="1"/>
          </p:cNvSpPr>
          <p:nvPr/>
        </p:nvSpPr>
        <p:spPr bwMode="auto">
          <a:xfrm>
            <a:off x="685800" y="304800"/>
            <a:ext cx="7467600" cy="457200"/>
          </a:xfrm>
          <a:prstGeom prst="rect">
            <a:avLst/>
          </a:prstGeom>
          <a:noFill/>
          <a:ln w="9525">
            <a:noFill/>
            <a:miter lim="800000"/>
            <a:headEnd/>
            <a:tailEnd/>
          </a:ln>
          <a:effectLst/>
        </p:spPr>
        <p:txBody>
          <a:bodyPr>
            <a:spAutoFit/>
          </a:bodyPr>
          <a:lstStyle/>
          <a:p>
            <a:pPr>
              <a:spcBef>
                <a:spcPct val="50000"/>
              </a:spcBef>
            </a:pPr>
            <a:r>
              <a:rPr lang="pt-BR" b="1">
                <a:solidFill>
                  <a:srgbClr val="66FF33"/>
                </a:solidFill>
              </a:rPr>
              <a:t>a) Cadeias insaturadas : </a:t>
            </a:r>
          </a:p>
        </p:txBody>
      </p:sp>
      <p:sp>
        <p:nvSpPr>
          <p:cNvPr id="13318" name="Oval 6"/>
          <p:cNvSpPr>
            <a:spLocks noChangeArrowheads="1"/>
          </p:cNvSpPr>
          <p:nvPr/>
        </p:nvSpPr>
        <p:spPr bwMode="auto">
          <a:xfrm>
            <a:off x="1752600" y="4343400"/>
            <a:ext cx="228600" cy="304800"/>
          </a:xfrm>
          <a:prstGeom prst="ellipse">
            <a:avLst/>
          </a:prstGeom>
          <a:noFill/>
          <a:ln w="9525">
            <a:solidFill>
              <a:schemeClr val="tx1"/>
            </a:solidFill>
            <a:round/>
            <a:headEnd/>
            <a:tailEnd/>
          </a:ln>
          <a:effectLst/>
        </p:spPr>
        <p:txBody>
          <a:bodyPr wrap="none" anchor="ctr"/>
          <a:lstStyle/>
          <a:p>
            <a:endParaRPr lang="pt-BR"/>
          </a:p>
        </p:txBody>
      </p:sp>
      <p:sp>
        <p:nvSpPr>
          <p:cNvPr id="13319" name="Oval 7"/>
          <p:cNvSpPr>
            <a:spLocks noChangeArrowheads="1"/>
          </p:cNvSpPr>
          <p:nvPr/>
        </p:nvSpPr>
        <p:spPr bwMode="auto">
          <a:xfrm>
            <a:off x="2286000" y="4343400"/>
            <a:ext cx="228600" cy="304800"/>
          </a:xfrm>
          <a:prstGeom prst="ellipse">
            <a:avLst/>
          </a:prstGeom>
          <a:noFill/>
          <a:ln w="9525">
            <a:solidFill>
              <a:schemeClr val="tx1"/>
            </a:solidFill>
            <a:round/>
            <a:headEnd/>
            <a:tailEnd/>
          </a:ln>
          <a:effectLst/>
        </p:spPr>
        <p:txBody>
          <a:bodyPr wrap="none" anchor="ctr"/>
          <a:lstStyle/>
          <a:p>
            <a:endParaRPr lang="pt-BR"/>
          </a:p>
        </p:txBody>
      </p:sp>
      <p:sp>
        <p:nvSpPr>
          <p:cNvPr id="13320" name="Text Box 8"/>
          <p:cNvSpPr txBox="1">
            <a:spLocks noChangeArrowheads="1"/>
          </p:cNvSpPr>
          <p:nvPr/>
        </p:nvSpPr>
        <p:spPr bwMode="auto">
          <a:xfrm>
            <a:off x="9906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1</a:t>
            </a:r>
          </a:p>
        </p:txBody>
      </p:sp>
      <p:sp>
        <p:nvSpPr>
          <p:cNvPr id="13321" name="Text Box 9"/>
          <p:cNvSpPr txBox="1">
            <a:spLocks noChangeArrowheads="1"/>
          </p:cNvSpPr>
          <p:nvPr/>
        </p:nvSpPr>
        <p:spPr bwMode="auto">
          <a:xfrm>
            <a:off x="1676400" y="42672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2</a:t>
            </a:r>
          </a:p>
        </p:txBody>
      </p:sp>
      <p:sp>
        <p:nvSpPr>
          <p:cNvPr id="13322" name="Text Box 10"/>
          <p:cNvSpPr txBox="1">
            <a:spLocks noChangeArrowheads="1"/>
          </p:cNvSpPr>
          <p:nvPr/>
        </p:nvSpPr>
        <p:spPr bwMode="auto">
          <a:xfrm>
            <a:off x="22098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3</a:t>
            </a:r>
          </a:p>
        </p:txBody>
      </p:sp>
      <p:sp>
        <p:nvSpPr>
          <p:cNvPr id="13323" name="Text Box 11"/>
          <p:cNvSpPr txBox="1">
            <a:spLocks noChangeArrowheads="1"/>
          </p:cNvSpPr>
          <p:nvPr/>
        </p:nvSpPr>
        <p:spPr bwMode="auto">
          <a:xfrm>
            <a:off x="27432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4</a:t>
            </a:r>
          </a:p>
        </p:txBody>
      </p:sp>
      <p:sp>
        <p:nvSpPr>
          <p:cNvPr id="13324" name="Text Box 12"/>
          <p:cNvSpPr txBox="1">
            <a:spLocks noChangeArrowheads="1"/>
          </p:cNvSpPr>
          <p:nvPr/>
        </p:nvSpPr>
        <p:spPr bwMode="auto">
          <a:xfrm>
            <a:off x="35814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5</a:t>
            </a:r>
          </a:p>
        </p:txBody>
      </p:sp>
      <p:sp>
        <p:nvSpPr>
          <p:cNvPr id="13330" name="Text Box 18"/>
          <p:cNvSpPr txBox="1">
            <a:spLocks noChangeArrowheads="1"/>
          </p:cNvSpPr>
          <p:nvPr/>
        </p:nvSpPr>
        <p:spPr bwMode="auto">
          <a:xfrm>
            <a:off x="4495800" y="42672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660033"/>
                </a:solidFill>
              </a:rPr>
              <a:t>6</a:t>
            </a:r>
          </a:p>
        </p:txBody>
      </p:sp>
      <p:sp>
        <p:nvSpPr>
          <p:cNvPr id="13331" name="Text Box 19"/>
          <p:cNvSpPr txBox="1">
            <a:spLocks noChangeArrowheads="1"/>
          </p:cNvSpPr>
          <p:nvPr/>
        </p:nvSpPr>
        <p:spPr bwMode="auto">
          <a:xfrm>
            <a:off x="4648200" y="4876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1</a:t>
            </a:r>
          </a:p>
        </p:txBody>
      </p:sp>
      <p:sp>
        <p:nvSpPr>
          <p:cNvPr id="13332" name="Text Box 20"/>
          <p:cNvSpPr txBox="1">
            <a:spLocks noChangeArrowheads="1"/>
          </p:cNvSpPr>
          <p:nvPr/>
        </p:nvSpPr>
        <p:spPr bwMode="auto">
          <a:xfrm>
            <a:off x="3581400" y="4876800"/>
            <a:ext cx="5334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2</a:t>
            </a:r>
          </a:p>
        </p:txBody>
      </p:sp>
      <p:sp>
        <p:nvSpPr>
          <p:cNvPr id="13333" name="Text Box 21"/>
          <p:cNvSpPr txBox="1">
            <a:spLocks noChangeArrowheads="1"/>
          </p:cNvSpPr>
          <p:nvPr/>
        </p:nvSpPr>
        <p:spPr bwMode="auto">
          <a:xfrm>
            <a:off x="2819400" y="4876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3</a:t>
            </a:r>
          </a:p>
        </p:txBody>
      </p:sp>
      <p:sp>
        <p:nvSpPr>
          <p:cNvPr id="13334" name="Text Box 22"/>
          <p:cNvSpPr txBox="1">
            <a:spLocks noChangeArrowheads="1"/>
          </p:cNvSpPr>
          <p:nvPr/>
        </p:nvSpPr>
        <p:spPr bwMode="auto">
          <a:xfrm>
            <a:off x="2209800" y="4876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4</a:t>
            </a:r>
          </a:p>
        </p:txBody>
      </p:sp>
      <p:sp>
        <p:nvSpPr>
          <p:cNvPr id="13335" name="Text Box 23"/>
          <p:cNvSpPr txBox="1">
            <a:spLocks noChangeArrowheads="1"/>
          </p:cNvSpPr>
          <p:nvPr/>
        </p:nvSpPr>
        <p:spPr bwMode="auto">
          <a:xfrm>
            <a:off x="1676400" y="4876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5</a:t>
            </a:r>
          </a:p>
        </p:txBody>
      </p:sp>
      <p:sp>
        <p:nvSpPr>
          <p:cNvPr id="13336" name="Text Box 24"/>
          <p:cNvSpPr txBox="1">
            <a:spLocks noChangeArrowheads="1"/>
          </p:cNvSpPr>
          <p:nvPr/>
        </p:nvSpPr>
        <p:spPr bwMode="auto">
          <a:xfrm>
            <a:off x="1066800" y="4876800"/>
            <a:ext cx="457200" cy="336550"/>
          </a:xfrm>
          <a:prstGeom prst="rect">
            <a:avLst/>
          </a:prstGeom>
          <a:noFill/>
          <a:ln w="9525">
            <a:noFill/>
            <a:miter lim="800000"/>
            <a:headEnd/>
            <a:tailEnd/>
          </a:ln>
          <a:effectLst/>
        </p:spPr>
        <p:txBody>
          <a:bodyPr>
            <a:spAutoFit/>
          </a:bodyPr>
          <a:lstStyle/>
          <a:p>
            <a:pPr>
              <a:spcBef>
                <a:spcPct val="50000"/>
              </a:spcBef>
            </a:pPr>
            <a:r>
              <a:rPr lang="pt-BR" baseline="-25000">
                <a:solidFill>
                  <a:srgbClr val="00FFFF"/>
                </a:solidFill>
              </a:rPr>
              <a:t>6</a:t>
            </a:r>
          </a:p>
        </p:txBody>
      </p:sp>
      <p:sp>
        <p:nvSpPr>
          <p:cNvPr id="13338" name="Text Box 26"/>
          <p:cNvSpPr txBox="1">
            <a:spLocks noChangeArrowheads="1"/>
          </p:cNvSpPr>
          <p:nvPr/>
        </p:nvSpPr>
        <p:spPr bwMode="auto">
          <a:xfrm>
            <a:off x="5257800" y="5029200"/>
            <a:ext cx="3886200" cy="457200"/>
          </a:xfrm>
          <a:prstGeom prst="rect">
            <a:avLst/>
          </a:prstGeom>
          <a:noFill/>
          <a:ln w="9525">
            <a:noFill/>
            <a:miter lim="800000"/>
            <a:headEnd/>
            <a:tailEnd/>
          </a:ln>
          <a:effectLst/>
        </p:spPr>
        <p:txBody>
          <a:bodyPr>
            <a:spAutoFit/>
          </a:bodyPr>
          <a:lstStyle/>
          <a:p>
            <a:pPr>
              <a:spcBef>
                <a:spcPct val="50000"/>
              </a:spcBef>
            </a:pPr>
            <a:r>
              <a:rPr lang="pt-BR" b="1">
                <a:solidFill>
                  <a:srgbClr val="00FFFF"/>
                </a:solidFill>
              </a:rPr>
              <a:t>incorreto (3,4-hexadieno)</a:t>
            </a:r>
          </a:p>
        </p:txBody>
      </p:sp>
      <p:sp>
        <p:nvSpPr>
          <p:cNvPr id="13339" name="Text Box 27"/>
          <p:cNvSpPr txBox="1">
            <a:spLocks noChangeArrowheads="1"/>
          </p:cNvSpPr>
          <p:nvPr/>
        </p:nvSpPr>
        <p:spPr bwMode="auto">
          <a:xfrm>
            <a:off x="5334000" y="4114800"/>
            <a:ext cx="3276600" cy="457200"/>
          </a:xfrm>
          <a:prstGeom prst="rect">
            <a:avLst/>
          </a:prstGeom>
          <a:noFill/>
          <a:ln w="9525">
            <a:noFill/>
            <a:miter lim="800000"/>
            <a:headEnd/>
            <a:tailEnd/>
          </a:ln>
          <a:effectLst/>
        </p:spPr>
        <p:txBody>
          <a:bodyPr>
            <a:spAutoFit/>
          </a:bodyPr>
          <a:lstStyle/>
          <a:p>
            <a:pPr>
              <a:spcBef>
                <a:spcPct val="50000"/>
              </a:spcBef>
            </a:pPr>
            <a:r>
              <a:rPr lang="pt-BR" b="1">
                <a:solidFill>
                  <a:srgbClr val="660033"/>
                </a:solidFill>
              </a:rPr>
              <a:t>correto (2,3-hexadieno)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additive="base">
                                        <p:cTn id="7" dur="500" fill="hold"/>
                                        <p:tgtEl>
                                          <p:spTgt spid="13317"/>
                                        </p:tgtEl>
                                        <p:attrNameLst>
                                          <p:attrName>ppt_x</p:attrName>
                                        </p:attrNameLst>
                                      </p:cBhvr>
                                      <p:tavLst>
                                        <p:tav tm="0">
                                          <p:val>
                                            <p:strVal val="#ppt_x"/>
                                          </p:val>
                                        </p:tav>
                                        <p:tav tm="100000">
                                          <p:val>
                                            <p:strVal val="#ppt_x"/>
                                          </p:val>
                                        </p:tav>
                                      </p:tavLst>
                                    </p:anim>
                                    <p:anim calcmode="lin" valueType="num">
                                      <p:cBhvr additive="base">
                                        <p:cTn id="8" dur="500" fill="hold"/>
                                        <p:tgtEl>
                                          <p:spTgt spid="133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6"/>
                                        </p:tgtEl>
                                        <p:attrNameLst>
                                          <p:attrName>style.visibility</p:attrName>
                                        </p:attrNameLst>
                                      </p:cBhvr>
                                      <p:to>
                                        <p:strVal val="visible"/>
                                      </p:to>
                                    </p:set>
                                    <p:anim calcmode="lin" valueType="num">
                                      <p:cBhvr additive="base">
                                        <p:cTn id="13" dur="500" fill="hold"/>
                                        <p:tgtEl>
                                          <p:spTgt spid="13316"/>
                                        </p:tgtEl>
                                        <p:attrNameLst>
                                          <p:attrName>ppt_x</p:attrName>
                                        </p:attrNameLst>
                                      </p:cBhvr>
                                      <p:tavLst>
                                        <p:tav tm="0">
                                          <p:val>
                                            <p:strVal val="0-#ppt_w/2"/>
                                          </p:val>
                                        </p:tav>
                                        <p:tav tm="100000">
                                          <p:val>
                                            <p:strVal val="#ppt_x"/>
                                          </p:val>
                                        </p:tav>
                                      </p:tavLst>
                                    </p:anim>
                                    <p:anim calcmode="lin" valueType="num">
                                      <p:cBhvr additive="base">
                                        <p:cTn id="14"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3315"/>
                                        </p:tgtEl>
                                        <p:attrNameLst>
                                          <p:attrName>style.visibility</p:attrName>
                                        </p:attrNameLst>
                                      </p:cBhvr>
                                      <p:to>
                                        <p:strVal val="visible"/>
                                      </p:to>
                                    </p:set>
                                    <p:anim calcmode="lin" valueType="num">
                                      <p:cBhvr additive="base">
                                        <p:cTn id="19" dur="500" fill="hold"/>
                                        <p:tgtEl>
                                          <p:spTgt spid="13315"/>
                                        </p:tgtEl>
                                        <p:attrNameLst>
                                          <p:attrName>ppt_x</p:attrName>
                                        </p:attrNameLst>
                                      </p:cBhvr>
                                      <p:tavLst>
                                        <p:tav tm="0">
                                          <p:val>
                                            <p:strVal val="0-#ppt_w/2"/>
                                          </p:val>
                                        </p:tav>
                                        <p:tav tm="100000">
                                          <p:val>
                                            <p:strVal val="#ppt_x"/>
                                          </p:val>
                                        </p:tav>
                                      </p:tavLst>
                                    </p:anim>
                                    <p:anim calcmode="lin" valueType="num">
                                      <p:cBhvr additive="base">
                                        <p:cTn id="20" dur="500" fill="hold"/>
                                        <p:tgtEl>
                                          <p:spTgt spid="133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3320"/>
                                        </p:tgtEl>
                                        <p:attrNameLst>
                                          <p:attrName>style.visibility</p:attrName>
                                        </p:attrNameLst>
                                      </p:cBhvr>
                                      <p:to>
                                        <p:strVal val="visible"/>
                                      </p:to>
                                    </p:set>
                                    <p:animEffect transition="in" filter="dissolve">
                                      <p:cBhvr>
                                        <p:cTn id="25" dur="500"/>
                                        <p:tgtEl>
                                          <p:spTgt spid="13320"/>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3321"/>
                                        </p:tgtEl>
                                        <p:attrNameLst>
                                          <p:attrName>style.visibility</p:attrName>
                                        </p:attrNameLst>
                                      </p:cBhvr>
                                      <p:to>
                                        <p:strVal val="visible"/>
                                      </p:to>
                                    </p:set>
                                    <p:animEffect transition="in" filter="dissolve">
                                      <p:cBhvr>
                                        <p:cTn id="30" dur="500"/>
                                        <p:tgtEl>
                                          <p:spTgt spid="13321"/>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3322"/>
                                        </p:tgtEl>
                                        <p:attrNameLst>
                                          <p:attrName>style.visibility</p:attrName>
                                        </p:attrNameLst>
                                      </p:cBhvr>
                                      <p:to>
                                        <p:strVal val="visible"/>
                                      </p:to>
                                    </p:set>
                                    <p:animEffect transition="in" filter="dissolve">
                                      <p:cBhvr>
                                        <p:cTn id="35" dur="500"/>
                                        <p:tgtEl>
                                          <p:spTgt spid="13322"/>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3323"/>
                                        </p:tgtEl>
                                        <p:attrNameLst>
                                          <p:attrName>style.visibility</p:attrName>
                                        </p:attrNameLst>
                                      </p:cBhvr>
                                      <p:to>
                                        <p:strVal val="visible"/>
                                      </p:to>
                                    </p:set>
                                    <p:animEffect transition="in" filter="dissolve">
                                      <p:cBhvr>
                                        <p:cTn id="40" dur="500"/>
                                        <p:tgtEl>
                                          <p:spTgt spid="13323"/>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3324"/>
                                        </p:tgtEl>
                                        <p:attrNameLst>
                                          <p:attrName>style.visibility</p:attrName>
                                        </p:attrNameLst>
                                      </p:cBhvr>
                                      <p:to>
                                        <p:strVal val="visible"/>
                                      </p:to>
                                    </p:set>
                                    <p:animEffect transition="in" filter="dissolve">
                                      <p:cBhvr>
                                        <p:cTn id="45" dur="500"/>
                                        <p:tgtEl>
                                          <p:spTgt spid="13324"/>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3330"/>
                                        </p:tgtEl>
                                        <p:attrNameLst>
                                          <p:attrName>style.visibility</p:attrName>
                                        </p:attrNameLst>
                                      </p:cBhvr>
                                      <p:to>
                                        <p:strVal val="visible"/>
                                      </p:to>
                                    </p:set>
                                    <p:animEffect transition="in" filter="dissolve">
                                      <p:cBhvr>
                                        <p:cTn id="50" dur="500"/>
                                        <p:tgtEl>
                                          <p:spTgt spid="13330"/>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3331"/>
                                        </p:tgtEl>
                                        <p:attrNameLst>
                                          <p:attrName>style.visibility</p:attrName>
                                        </p:attrNameLst>
                                      </p:cBhvr>
                                      <p:to>
                                        <p:strVal val="visible"/>
                                      </p:to>
                                    </p:set>
                                    <p:animEffect transition="in" filter="dissolve">
                                      <p:cBhvr>
                                        <p:cTn id="55" dur="500"/>
                                        <p:tgtEl>
                                          <p:spTgt spid="13331"/>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3332"/>
                                        </p:tgtEl>
                                        <p:attrNameLst>
                                          <p:attrName>style.visibility</p:attrName>
                                        </p:attrNameLst>
                                      </p:cBhvr>
                                      <p:to>
                                        <p:strVal val="visible"/>
                                      </p:to>
                                    </p:set>
                                    <p:animEffect transition="in" filter="dissolve">
                                      <p:cBhvr>
                                        <p:cTn id="60" dur="500"/>
                                        <p:tgtEl>
                                          <p:spTgt spid="13332"/>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13333"/>
                                        </p:tgtEl>
                                        <p:attrNameLst>
                                          <p:attrName>style.visibility</p:attrName>
                                        </p:attrNameLst>
                                      </p:cBhvr>
                                      <p:to>
                                        <p:strVal val="visible"/>
                                      </p:to>
                                    </p:set>
                                    <p:animEffect transition="in" filter="dissolve">
                                      <p:cBhvr>
                                        <p:cTn id="65" dur="500"/>
                                        <p:tgtEl>
                                          <p:spTgt spid="13333"/>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3334"/>
                                        </p:tgtEl>
                                        <p:attrNameLst>
                                          <p:attrName>style.visibility</p:attrName>
                                        </p:attrNameLst>
                                      </p:cBhvr>
                                      <p:to>
                                        <p:strVal val="visible"/>
                                      </p:to>
                                    </p:set>
                                    <p:animEffect transition="in" filter="dissolve">
                                      <p:cBhvr>
                                        <p:cTn id="70" dur="500"/>
                                        <p:tgtEl>
                                          <p:spTgt spid="13334"/>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13335"/>
                                        </p:tgtEl>
                                        <p:attrNameLst>
                                          <p:attrName>style.visibility</p:attrName>
                                        </p:attrNameLst>
                                      </p:cBhvr>
                                      <p:to>
                                        <p:strVal val="visible"/>
                                      </p:to>
                                    </p:set>
                                    <p:animEffect transition="in" filter="dissolve">
                                      <p:cBhvr>
                                        <p:cTn id="75" dur="500"/>
                                        <p:tgtEl>
                                          <p:spTgt spid="13335"/>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3336"/>
                                        </p:tgtEl>
                                        <p:attrNameLst>
                                          <p:attrName>style.visibility</p:attrName>
                                        </p:attrNameLst>
                                      </p:cBhvr>
                                      <p:to>
                                        <p:strVal val="visible"/>
                                      </p:to>
                                    </p:set>
                                    <p:animEffect transition="in" filter="dissolve">
                                      <p:cBhvr>
                                        <p:cTn id="80" dur="500"/>
                                        <p:tgtEl>
                                          <p:spTgt spid="13336"/>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3318"/>
                                        </p:tgtEl>
                                        <p:attrNameLst>
                                          <p:attrName>style.visibility</p:attrName>
                                        </p:attrNameLst>
                                      </p:cBhvr>
                                      <p:to>
                                        <p:strVal val="visible"/>
                                      </p:to>
                                    </p:set>
                                    <p:animEffect transition="in" filter="dissolve">
                                      <p:cBhvr>
                                        <p:cTn id="85" dur="500"/>
                                        <p:tgtEl>
                                          <p:spTgt spid="13318"/>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ntr" presetSubtype="0" fill="hold" grpId="0" nodeType="clickEffect">
                                  <p:stCondLst>
                                    <p:cond delay="0"/>
                                  </p:stCondLst>
                                  <p:childTnLst>
                                    <p:set>
                                      <p:cBhvr>
                                        <p:cTn id="89" dur="1" fill="hold">
                                          <p:stCondLst>
                                            <p:cond delay="0"/>
                                          </p:stCondLst>
                                        </p:cTn>
                                        <p:tgtEl>
                                          <p:spTgt spid="13319"/>
                                        </p:tgtEl>
                                        <p:attrNameLst>
                                          <p:attrName>style.visibility</p:attrName>
                                        </p:attrNameLst>
                                      </p:cBhvr>
                                      <p:to>
                                        <p:strVal val="visible"/>
                                      </p:to>
                                    </p:set>
                                    <p:animEffect transition="in" filter="dissolve">
                                      <p:cBhvr>
                                        <p:cTn id="90" dur="500"/>
                                        <p:tgtEl>
                                          <p:spTgt spid="13319"/>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13339"/>
                                        </p:tgtEl>
                                        <p:attrNameLst>
                                          <p:attrName>style.visibility</p:attrName>
                                        </p:attrNameLst>
                                      </p:cBhvr>
                                      <p:to>
                                        <p:strVal val="visible"/>
                                      </p:to>
                                    </p:set>
                                    <p:anim calcmode="lin" valueType="num">
                                      <p:cBhvr additive="base">
                                        <p:cTn id="95" dur="500" fill="hold"/>
                                        <p:tgtEl>
                                          <p:spTgt spid="13339"/>
                                        </p:tgtEl>
                                        <p:attrNameLst>
                                          <p:attrName>ppt_x</p:attrName>
                                        </p:attrNameLst>
                                      </p:cBhvr>
                                      <p:tavLst>
                                        <p:tav tm="0">
                                          <p:val>
                                            <p:strVal val="0-#ppt_w/2"/>
                                          </p:val>
                                        </p:tav>
                                        <p:tav tm="100000">
                                          <p:val>
                                            <p:strVal val="#ppt_x"/>
                                          </p:val>
                                        </p:tav>
                                      </p:tavLst>
                                    </p:anim>
                                    <p:anim calcmode="lin" valueType="num">
                                      <p:cBhvr additive="base">
                                        <p:cTn id="96" dur="500" fill="hold"/>
                                        <p:tgtEl>
                                          <p:spTgt spid="13339"/>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8" fill="hold" grpId="0" nodeType="clickEffect">
                                  <p:stCondLst>
                                    <p:cond delay="0"/>
                                  </p:stCondLst>
                                  <p:childTnLst>
                                    <p:set>
                                      <p:cBhvr>
                                        <p:cTn id="100" dur="1" fill="hold">
                                          <p:stCondLst>
                                            <p:cond delay="0"/>
                                          </p:stCondLst>
                                        </p:cTn>
                                        <p:tgtEl>
                                          <p:spTgt spid="13338"/>
                                        </p:tgtEl>
                                        <p:attrNameLst>
                                          <p:attrName>style.visibility</p:attrName>
                                        </p:attrNameLst>
                                      </p:cBhvr>
                                      <p:to>
                                        <p:strVal val="visible"/>
                                      </p:to>
                                    </p:set>
                                    <p:anim calcmode="lin" valueType="num">
                                      <p:cBhvr additive="base">
                                        <p:cTn id="101" dur="500" fill="hold"/>
                                        <p:tgtEl>
                                          <p:spTgt spid="13338"/>
                                        </p:tgtEl>
                                        <p:attrNameLst>
                                          <p:attrName>ppt_x</p:attrName>
                                        </p:attrNameLst>
                                      </p:cBhvr>
                                      <p:tavLst>
                                        <p:tav tm="0">
                                          <p:val>
                                            <p:strVal val="0-#ppt_w/2"/>
                                          </p:val>
                                        </p:tav>
                                        <p:tav tm="100000">
                                          <p:val>
                                            <p:strVal val="#ppt_x"/>
                                          </p:val>
                                        </p:tav>
                                      </p:tavLst>
                                    </p:anim>
                                    <p:anim calcmode="lin" valueType="num">
                                      <p:cBhvr additive="base">
                                        <p:cTn id="102" dur="500" fill="hold"/>
                                        <p:tgtEl>
                                          <p:spTgt spid="133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P spid="13316" grpId="0" autoUpdateAnimBg="0"/>
      <p:bldP spid="13317" grpId="0" autoUpdateAnimBg="0"/>
      <p:bldP spid="13318" grpId="0" animBg="1"/>
      <p:bldP spid="13319" grpId="0" animBg="1"/>
      <p:bldP spid="13320" grpId="0" autoUpdateAnimBg="0"/>
      <p:bldP spid="13321" grpId="0" autoUpdateAnimBg="0"/>
      <p:bldP spid="13322" grpId="0" autoUpdateAnimBg="0"/>
      <p:bldP spid="13323" grpId="0" autoUpdateAnimBg="0"/>
      <p:bldP spid="13324" grpId="0" autoUpdateAnimBg="0"/>
      <p:bldP spid="13330" grpId="0" autoUpdateAnimBg="0"/>
      <p:bldP spid="13331" grpId="0" autoUpdateAnimBg="0"/>
      <p:bldP spid="13332" grpId="0" autoUpdateAnimBg="0"/>
      <p:bldP spid="13333" grpId="0" autoUpdateAnimBg="0"/>
      <p:bldP spid="13334" grpId="0" autoUpdateAnimBg="0"/>
      <p:bldP spid="13335" grpId="0" autoUpdateAnimBg="0"/>
      <p:bldP spid="13336" grpId="0" autoUpdateAnimBg="0"/>
      <p:bldP spid="13338" grpId="0" autoUpdateAnimBg="0"/>
      <p:bldP spid="13339" grpId="0" autoUpdateAnimBg="0"/>
    </p:bldLst>
  </p:timing>
</p:sld>
</file>

<file path=ppt/theme/theme1.xml><?xml version="1.0" encoding="utf-8"?>
<a:theme xmlns:a="http://schemas.openxmlformats.org/drawingml/2006/main" name="Estrutura padrão">
  <a:themeElements>
    <a:clrScheme name="Estrutura padrã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trutura padrão">
      <a:majorFont>
        <a:latin typeface="Times New Roman"/>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trutura padrã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trutura padrã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trutura padrã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trutura padrã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trutura padrã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trutura padrã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trutura padrã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752</TotalTime>
  <Words>2168</Words>
  <Application>Microsoft PowerPoint</Application>
  <PresentationFormat>Apresentação na tela (4:3)</PresentationFormat>
  <Paragraphs>373</Paragraphs>
  <Slides>28</Slides>
  <Notes>28</Notes>
  <HiddenSlides>0</HiddenSlides>
  <MMClips>0</MMClips>
  <ScaleCrop>false</ScaleCrop>
  <HeadingPairs>
    <vt:vector size="6" baseType="variant">
      <vt:variant>
        <vt:lpstr>Fontes usadas</vt:lpstr>
      </vt:variant>
      <vt:variant>
        <vt:i4>2</vt:i4>
      </vt:variant>
      <vt:variant>
        <vt:lpstr>Tema</vt:lpstr>
      </vt:variant>
      <vt:variant>
        <vt:i4>1</vt:i4>
      </vt:variant>
      <vt:variant>
        <vt:lpstr>Títulos de slides</vt:lpstr>
      </vt:variant>
      <vt:variant>
        <vt:i4>28</vt:i4>
      </vt:variant>
    </vt:vector>
  </HeadingPairs>
  <TitlesOfParts>
    <vt:vector size="31" baseType="lpstr">
      <vt:lpstr>Times New Roman</vt:lpstr>
      <vt:lpstr>Symbol</vt:lpstr>
      <vt:lpstr>Estrutura padrão</vt:lpstr>
      <vt:lpstr>Nomenclatura de hidrocarbonetos ramificados</vt:lpstr>
      <vt:lpstr>Slide 2</vt:lpstr>
      <vt:lpstr>Nomenclatura de Hidrocarbonetos Ramificados</vt:lpstr>
      <vt:lpstr>1º  - Cadeia Principal</vt:lpstr>
      <vt:lpstr>Slide 5</vt:lpstr>
      <vt:lpstr>Slide 6</vt:lpstr>
      <vt:lpstr>Slide 7</vt:lpstr>
      <vt:lpstr>2º - Numerar a cadeia carbônica</vt:lpstr>
      <vt:lpstr>Slide 9</vt:lpstr>
      <vt:lpstr>Slide 10</vt:lpstr>
      <vt:lpstr>3º - Regras para colocação do nome</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SEED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Nomenclatura de Hidrocarbonetos Ramificados</dc:title>
  <dc:creator>CETEPAR</dc:creator>
  <cp:lastModifiedBy>Moises</cp:lastModifiedBy>
  <cp:revision>103</cp:revision>
  <dcterms:created xsi:type="dcterms:W3CDTF">2003-05-02T20:05:53Z</dcterms:created>
  <dcterms:modified xsi:type="dcterms:W3CDTF">2010-05-10T20:03:45Z</dcterms:modified>
</cp:coreProperties>
</file>